
<file path=[Content_Types].xml><?xml version="1.0" encoding="utf-8"?>
<Types xmlns="http://schemas.openxmlformats.org/package/2006/content-types">
  <Default Extension="fntdata" ContentType="application/x-fontdata"/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4"/>
  </p:sldMasterIdLst>
  <p:notesMasterIdLst>
    <p:notesMasterId r:id="rId67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7" r:id="rId26"/>
    <p:sldId id="278" r:id="rId27"/>
    <p:sldId id="279" r:id="rId28"/>
    <p:sldId id="280" r:id="rId29"/>
    <p:sldId id="282" r:id="rId30"/>
    <p:sldId id="283" r:id="rId31"/>
    <p:sldId id="284" r:id="rId32"/>
    <p:sldId id="285" r:id="rId33"/>
    <p:sldId id="286" r:id="rId34"/>
    <p:sldId id="287" r:id="rId35"/>
    <p:sldId id="288" r:id="rId36"/>
    <p:sldId id="289" r:id="rId37"/>
    <p:sldId id="290" r:id="rId38"/>
    <p:sldId id="291" r:id="rId39"/>
    <p:sldId id="321" r:id="rId40"/>
    <p:sldId id="293" r:id="rId41"/>
    <p:sldId id="294" r:id="rId42"/>
    <p:sldId id="295" r:id="rId43"/>
    <p:sldId id="296" r:id="rId44"/>
    <p:sldId id="297" r:id="rId45"/>
    <p:sldId id="298" r:id="rId46"/>
    <p:sldId id="299" r:id="rId47"/>
    <p:sldId id="300" r:id="rId48"/>
    <p:sldId id="322" r:id="rId49"/>
    <p:sldId id="302" r:id="rId50"/>
    <p:sldId id="303" r:id="rId51"/>
    <p:sldId id="304" r:id="rId52"/>
    <p:sldId id="305" r:id="rId53"/>
    <p:sldId id="306" r:id="rId54"/>
    <p:sldId id="307" r:id="rId55"/>
    <p:sldId id="308" r:id="rId56"/>
    <p:sldId id="309" r:id="rId57"/>
    <p:sldId id="310" r:id="rId58"/>
    <p:sldId id="323" r:id="rId59"/>
    <p:sldId id="313" r:id="rId60"/>
    <p:sldId id="314" r:id="rId61"/>
    <p:sldId id="315" r:id="rId62"/>
    <p:sldId id="316" r:id="rId63"/>
    <p:sldId id="317" r:id="rId64"/>
    <p:sldId id="318" r:id="rId65"/>
    <p:sldId id="320" r:id="rId66"/>
  </p:sldIdLst>
  <p:sldSz cx="18288000" cy="10287000"/>
  <p:notesSz cx="6858000" cy="9144000"/>
  <p:embeddedFontLst>
    <p:embeddedFont>
      <p:font typeface="Bebas Neue Bold" panose="020B0604020202020204" charset="0"/>
      <p:regular r:id="rId68"/>
    </p:embeddedFont>
    <p:embeddedFont>
      <p:font typeface="Benedict" charset="0"/>
      <p:regular r:id="rId69"/>
    </p:embeddedFont>
    <p:embeddedFont>
      <p:font typeface="Canva Sans" panose="020B0604020202020204" charset="0"/>
      <p:regular r:id="rId70"/>
    </p:embeddedFont>
    <p:embeddedFont>
      <p:font typeface="Canva Sans Bold" panose="020B0604020202020204" charset="0"/>
      <p:regular r:id="rId71"/>
    </p:embeddedFont>
    <p:embeddedFont>
      <p:font typeface="Canva Student Font" panose="020B0604020202020204" charset="0"/>
      <p:regular r:id="rId72"/>
    </p:embeddedFont>
    <p:embeddedFont>
      <p:font typeface="Carlsons Script" panose="020B0604020202020204" charset="0"/>
      <p:regular r:id="rId73"/>
    </p:embeddedFont>
    <p:embeddedFont>
      <p:font typeface="Garet ExtraBold" panose="020B0604020202020204" charset="0"/>
      <p:regular r:id="rId74"/>
    </p:embeddedFont>
    <p:embeddedFont>
      <p:font typeface="Garet ExtraBold Bold" panose="020B0604020202020204" charset="0"/>
      <p:regular r:id="rId7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D23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073357B-2895-4176-9557-6EB0521AC304}" v="5" dt="2025-04-11T10:19:24.64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204" autoAdjust="0"/>
    <p:restoredTop sz="94622" autoAdjust="0"/>
  </p:normalViewPr>
  <p:slideViewPr>
    <p:cSldViewPr>
      <p:cViewPr varScale="1">
        <p:scale>
          <a:sx n="53" d="100"/>
          <a:sy n="53" d="100"/>
        </p:scale>
        <p:origin x="821" y="5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63" Type="http://schemas.openxmlformats.org/officeDocument/2006/relationships/slide" Target="slides/slide59.xml"/><Relationship Id="rId68" Type="http://schemas.openxmlformats.org/officeDocument/2006/relationships/font" Target="fonts/font1.fntdata"/><Relationship Id="rId16" Type="http://schemas.openxmlformats.org/officeDocument/2006/relationships/slide" Target="slides/slide12.xml"/><Relationship Id="rId11" Type="http://schemas.openxmlformats.org/officeDocument/2006/relationships/slide" Target="slides/slide7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74" Type="http://schemas.openxmlformats.org/officeDocument/2006/relationships/font" Target="fonts/font7.fntdata"/><Relationship Id="rId79" Type="http://schemas.openxmlformats.org/officeDocument/2006/relationships/tableStyles" Target="tableStyles.xml"/><Relationship Id="rId5" Type="http://schemas.openxmlformats.org/officeDocument/2006/relationships/slide" Target="slides/slide1.xml"/><Relationship Id="rId61" Type="http://schemas.openxmlformats.org/officeDocument/2006/relationships/slide" Target="slides/slide57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slide" Target="slides/slide52.xml"/><Relationship Id="rId64" Type="http://schemas.openxmlformats.org/officeDocument/2006/relationships/slide" Target="slides/slide60.xml"/><Relationship Id="rId69" Type="http://schemas.openxmlformats.org/officeDocument/2006/relationships/font" Target="fonts/font2.fntdata"/><Relationship Id="rId77" Type="http://schemas.openxmlformats.org/officeDocument/2006/relationships/viewProps" Target="viewProps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72" Type="http://schemas.openxmlformats.org/officeDocument/2006/relationships/font" Target="fonts/font5.fntdata"/><Relationship Id="rId80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slide" Target="slides/slide55.xml"/><Relationship Id="rId67" Type="http://schemas.openxmlformats.org/officeDocument/2006/relationships/notesMaster" Target="notesMasters/notesMaster1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slide" Target="slides/slide58.xml"/><Relationship Id="rId70" Type="http://schemas.openxmlformats.org/officeDocument/2006/relationships/font" Target="fonts/font3.fntdata"/><Relationship Id="rId75" Type="http://schemas.openxmlformats.org/officeDocument/2006/relationships/font" Target="fonts/font8.fntdata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slide" Target="slides/slide56.xml"/><Relationship Id="rId65" Type="http://schemas.openxmlformats.org/officeDocument/2006/relationships/slide" Target="slides/slide61.xml"/><Relationship Id="rId73" Type="http://schemas.openxmlformats.org/officeDocument/2006/relationships/font" Target="fonts/font6.fntdata"/><Relationship Id="rId78" Type="http://schemas.openxmlformats.org/officeDocument/2006/relationships/theme" Target="theme/theme1.xml"/><Relationship Id="rId81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9" Type="http://schemas.openxmlformats.org/officeDocument/2006/relationships/slide" Target="slides/slide35.xml"/><Relationship Id="rId34" Type="http://schemas.openxmlformats.org/officeDocument/2006/relationships/slide" Target="slides/slide30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76" Type="http://schemas.openxmlformats.org/officeDocument/2006/relationships/presProps" Target="presProps.xml"/><Relationship Id="rId7" Type="http://schemas.openxmlformats.org/officeDocument/2006/relationships/slide" Target="slides/slide3.xml"/><Relationship Id="rId71" Type="http://schemas.openxmlformats.org/officeDocument/2006/relationships/font" Target="fonts/font4.fntdata"/><Relationship Id="rId2" Type="http://schemas.openxmlformats.org/officeDocument/2006/relationships/customXml" Target="../customXml/item2.xml"/><Relationship Id="rId29" Type="http://schemas.openxmlformats.org/officeDocument/2006/relationships/slide" Target="slides/slide25.xml"/><Relationship Id="rId24" Type="http://schemas.openxmlformats.org/officeDocument/2006/relationships/slide" Target="slides/slide20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66" Type="http://schemas.openxmlformats.org/officeDocument/2006/relationships/slide" Target="slides/slide6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rinkeviciute, Erika /BDF BHX" userId="42749fef-9280-45c1-9e12-b1f171577807" providerId="ADAL" clId="{C073357B-2895-4176-9557-6EB0521AC304}"/>
    <pc:docChg chg="delSld modSld">
      <pc:chgData name="Grinkeviciute, Erika /BDF BHX" userId="42749fef-9280-45c1-9e12-b1f171577807" providerId="ADAL" clId="{C073357B-2895-4176-9557-6EB0521AC304}" dt="2025-04-11T10:19:31.982" v="48" actId="47"/>
      <pc:docMkLst>
        <pc:docMk/>
      </pc:docMkLst>
      <pc:sldChg chg="addSp modSp mod">
        <pc:chgData name="Grinkeviciute, Erika /BDF BHX" userId="42749fef-9280-45c1-9e12-b1f171577807" providerId="ADAL" clId="{C073357B-2895-4176-9557-6EB0521AC304}" dt="2025-04-11T10:18:56.941" v="44" actId="1076"/>
        <pc:sldMkLst>
          <pc:docMk/>
          <pc:sldMk cId="0" sldId="256"/>
        </pc:sldMkLst>
        <pc:spChg chg="add mod">
          <ac:chgData name="Grinkeviciute, Erika /BDF BHX" userId="42749fef-9280-45c1-9e12-b1f171577807" providerId="ADAL" clId="{C073357B-2895-4176-9557-6EB0521AC304}" dt="2025-04-11T10:18:56.941" v="44" actId="1076"/>
          <ac:spMkLst>
            <pc:docMk/>
            <pc:sldMk cId="0" sldId="256"/>
            <ac:spMk id="3" creationId="{EE000F3E-57B3-C5FA-BAB3-C2C8FC834D52}"/>
          </ac:spMkLst>
        </pc:spChg>
        <pc:spChg chg="mod">
          <ac:chgData name="Grinkeviciute, Erika /BDF BHX" userId="42749fef-9280-45c1-9e12-b1f171577807" providerId="ADAL" clId="{C073357B-2895-4176-9557-6EB0521AC304}" dt="2025-04-11T10:18:35.270" v="32" actId="1076"/>
          <ac:spMkLst>
            <pc:docMk/>
            <pc:sldMk cId="0" sldId="256"/>
            <ac:spMk id="7" creationId="{00000000-0000-0000-0000-000000000000}"/>
          </ac:spMkLst>
        </pc:spChg>
      </pc:sldChg>
      <pc:sldChg chg="addSp modSp">
        <pc:chgData name="Grinkeviciute, Erika /BDF BHX" userId="42749fef-9280-45c1-9e12-b1f171577807" providerId="ADAL" clId="{C073357B-2895-4176-9557-6EB0521AC304}" dt="2025-04-11T10:19:18.134" v="46"/>
        <pc:sldMkLst>
          <pc:docMk/>
          <pc:sldMk cId="0" sldId="276"/>
        </pc:sldMkLst>
        <pc:spChg chg="add mod">
          <ac:chgData name="Grinkeviciute, Erika /BDF BHX" userId="42749fef-9280-45c1-9e12-b1f171577807" providerId="ADAL" clId="{C073357B-2895-4176-9557-6EB0521AC304}" dt="2025-04-11T10:19:05.547" v="45"/>
          <ac:spMkLst>
            <pc:docMk/>
            <pc:sldMk cId="0" sldId="276"/>
            <ac:spMk id="3" creationId="{B326683F-EBAF-6C5B-D879-6BBB54A5C980}"/>
          </ac:spMkLst>
        </pc:spChg>
        <pc:spChg chg="add mod">
          <ac:chgData name="Grinkeviciute, Erika /BDF BHX" userId="42749fef-9280-45c1-9e12-b1f171577807" providerId="ADAL" clId="{C073357B-2895-4176-9557-6EB0521AC304}" dt="2025-04-11T10:19:18.134" v="46"/>
          <ac:spMkLst>
            <pc:docMk/>
            <pc:sldMk cId="0" sldId="276"/>
            <ac:spMk id="6" creationId="{86FB1ABF-7E1A-663A-F91F-4DC7F539429A}"/>
          </ac:spMkLst>
        </pc:spChg>
      </pc:sldChg>
      <pc:sldChg chg="addSp modSp">
        <pc:chgData name="Grinkeviciute, Erika /BDF BHX" userId="42749fef-9280-45c1-9e12-b1f171577807" providerId="ADAL" clId="{C073357B-2895-4176-9557-6EB0521AC304}" dt="2025-04-11T10:19:24.646" v="47"/>
        <pc:sldMkLst>
          <pc:docMk/>
          <pc:sldMk cId="964299742" sldId="322"/>
        </pc:sldMkLst>
        <pc:spChg chg="add mod">
          <ac:chgData name="Grinkeviciute, Erika /BDF BHX" userId="42749fef-9280-45c1-9e12-b1f171577807" providerId="ADAL" clId="{C073357B-2895-4176-9557-6EB0521AC304}" dt="2025-04-11T10:19:24.646" v="47"/>
          <ac:spMkLst>
            <pc:docMk/>
            <pc:sldMk cId="964299742" sldId="322"/>
            <ac:spMk id="3" creationId="{527C0A06-7249-C30D-A926-276293948534}"/>
          </ac:spMkLst>
        </pc:spChg>
      </pc:sldChg>
      <pc:sldChg chg="del">
        <pc:chgData name="Grinkeviciute, Erika /BDF BHX" userId="42749fef-9280-45c1-9e12-b1f171577807" providerId="ADAL" clId="{C073357B-2895-4176-9557-6EB0521AC304}" dt="2025-04-11T10:19:31.982" v="48" actId="47"/>
        <pc:sldMkLst>
          <pc:docMk/>
          <pc:sldMk cId="0" sldId="325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4737AD-6359-4A56-BECB-B938714C10E8}" type="datetimeFigureOut">
              <a:rPr lang="en-GB" smtClean="0"/>
              <a:t>11/04/2025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5CB06A-D19D-4881-BA7B-FF3359CF99E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204911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5CB06A-D19D-4881-BA7B-FF3359CF99E3}" type="slidenum">
              <a:rPr lang="en-GB" smtClean="0"/>
              <a:t>56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541454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4/11/2025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4/11/2025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4/11/2025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4/11/2025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svg"/><Relationship Id="rId5" Type="http://schemas.openxmlformats.org/officeDocument/2006/relationships/image" Target="../media/image9.png"/><Relationship Id="rId4" Type="http://schemas.openxmlformats.org/officeDocument/2006/relationships/image" Target="../media/image12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gif"/><Relationship Id="rId5" Type="http://schemas.openxmlformats.org/officeDocument/2006/relationships/image" Target="../media/image11.gif"/><Relationship Id="rId4" Type="http://schemas.openxmlformats.org/officeDocument/2006/relationships/image" Target="../media/image13.sv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gif"/><Relationship Id="rId5" Type="http://schemas.openxmlformats.org/officeDocument/2006/relationships/image" Target="../media/image11.gif"/><Relationship Id="rId4" Type="http://schemas.openxmlformats.org/officeDocument/2006/relationships/image" Target="../media/image13.sv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gif"/><Relationship Id="rId5" Type="http://schemas.openxmlformats.org/officeDocument/2006/relationships/image" Target="../media/image11.gif"/><Relationship Id="rId4" Type="http://schemas.openxmlformats.org/officeDocument/2006/relationships/image" Target="../media/image13.sv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gif"/><Relationship Id="rId5" Type="http://schemas.openxmlformats.org/officeDocument/2006/relationships/image" Target="../media/image11.gif"/><Relationship Id="rId4" Type="http://schemas.openxmlformats.org/officeDocument/2006/relationships/image" Target="../media/image13.sv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gif"/><Relationship Id="rId5" Type="http://schemas.openxmlformats.org/officeDocument/2006/relationships/image" Target="../media/image11.gif"/><Relationship Id="rId4" Type="http://schemas.openxmlformats.org/officeDocument/2006/relationships/image" Target="../media/image13.sv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gif"/><Relationship Id="rId5" Type="http://schemas.openxmlformats.org/officeDocument/2006/relationships/image" Target="../media/image11.gif"/><Relationship Id="rId4" Type="http://schemas.openxmlformats.org/officeDocument/2006/relationships/image" Target="../media/image13.sv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gif"/><Relationship Id="rId3" Type="http://schemas.openxmlformats.org/officeDocument/2006/relationships/image" Target="../media/image9.png"/><Relationship Id="rId7" Type="http://schemas.openxmlformats.org/officeDocument/2006/relationships/image" Target="../media/image11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svg"/><Relationship Id="rId5" Type="http://schemas.openxmlformats.org/officeDocument/2006/relationships/image" Target="../media/image14.png"/><Relationship Id="rId4" Type="http://schemas.openxmlformats.org/officeDocument/2006/relationships/image" Target="../media/image13.sv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gif"/><Relationship Id="rId3" Type="http://schemas.openxmlformats.org/officeDocument/2006/relationships/image" Target="../media/image9.png"/><Relationship Id="rId7" Type="http://schemas.openxmlformats.org/officeDocument/2006/relationships/image" Target="../media/image11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svg"/><Relationship Id="rId5" Type="http://schemas.openxmlformats.org/officeDocument/2006/relationships/image" Target="../media/image14.png"/><Relationship Id="rId4" Type="http://schemas.openxmlformats.org/officeDocument/2006/relationships/image" Target="../media/image13.sv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gif"/><Relationship Id="rId3" Type="http://schemas.openxmlformats.org/officeDocument/2006/relationships/image" Target="../media/image9.png"/><Relationship Id="rId7" Type="http://schemas.openxmlformats.org/officeDocument/2006/relationships/image" Target="../media/image11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svg"/><Relationship Id="rId5" Type="http://schemas.openxmlformats.org/officeDocument/2006/relationships/image" Target="../media/image14.png"/><Relationship Id="rId4" Type="http://schemas.openxmlformats.org/officeDocument/2006/relationships/image" Target="../media/image13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gif"/><Relationship Id="rId3" Type="http://schemas.openxmlformats.org/officeDocument/2006/relationships/image" Target="../media/image9.png"/><Relationship Id="rId7" Type="http://schemas.openxmlformats.org/officeDocument/2006/relationships/image" Target="../media/image11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svg"/><Relationship Id="rId5" Type="http://schemas.openxmlformats.org/officeDocument/2006/relationships/image" Target="../media/image14.png"/><Relationship Id="rId4" Type="http://schemas.openxmlformats.org/officeDocument/2006/relationships/image" Target="../media/image13.sv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7.svg"/><Relationship Id="rId7" Type="http://schemas.openxmlformats.org/officeDocument/2006/relationships/image" Target="../media/image20.gif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11" Type="http://schemas.openxmlformats.org/officeDocument/2006/relationships/image" Target="../media/image24.svg"/><Relationship Id="rId5" Type="http://schemas.openxmlformats.org/officeDocument/2006/relationships/image" Target="../media/image19.svg"/><Relationship Id="rId10" Type="http://schemas.openxmlformats.org/officeDocument/2006/relationships/image" Target="../media/image23.png"/><Relationship Id="rId4" Type="http://schemas.openxmlformats.org/officeDocument/2006/relationships/image" Target="../media/image18.png"/><Relationship Id="rId9" Type="http://schemas.openxmlformats.org/officeDocument/2006/relationships/image" Target="../media/image22.sv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svg"/><Relationship Id="rId3" Type="http://schemas.openxmlformats.org/officeDocument/2006/relationships/image" Target="../media/image26.svg"/><Relationship Id="rId7" Type="http://schemas.openxmlformats.org/officeDocument/2006/relationships/image" Target="../media/image29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5" Type="http://schemas.openxmlformats.org/officeDocument/2006/relationships/image" Target="../media/image28.svg"/><Relationship Id="rId10" Type="http://schemas.openxmlformats.org/officeDocument/2006/relationships/image" Target="../media/image19.svg"/><Relationship Id="rId4" Type="http://schemas.openxmlformats.org/officeDocument/2006/relationships/image" Target="../media/image27.png"/><Relationship Id="rId9" Type="http://schemas.openxmlformats.org/officeDocument/2006/relationships/image" Target="../media/image18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32.svg"/><Relationship Id="rId7" Type="http://schemas.openxmlformats.org/officeDocument/2006/relationships/image" Target="../media/image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png"/><Relationship Id="rId5" Type="http://schemas.openxmlformats.org/officeDocument/2006/relationships/image" Target="../media/image34.svg"/><Relationship Id="rId4" Type="http://schemas.openxmlformats.org/officeDocument/2006/relationships/image" Target="../media/image33.png"/><Relationship Id="rId9" Type="http://schemas.openxmlformats.org/officeDocument/2006/relationships/image" Target="../media/image37.sv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svg"/><Relationship Id="rId7" Type="http://schemas.openxmlformats.org/officeDocument/2006/relationships/image" Target="../media/image37.sv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png"/><Relationship Id="rId5" Type="http://schemas.openxmlformats.org/officeDocument/2006/relationships/image" Target="../media/image2.png"/><Relationship Id="rId4" Type="http://schemas.openxmlformats.org/officeDocument/2006/relationships/image" Target="../media/image40.gif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42.svg"/><Relationship Id="rId7" Type="http://schemas.openxmlformats.org/officeDocument/2006/relationships/image" Target="../media/image46.sv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5.png"/><Relationship Id="rId5" Type="http://schemas.openxmlformats.org/officeDocument/2006/relationships/image" Target="../media/image44.svg"/><Relationship Id="rId4" Type="http://schemas.openxmlformats.org/officeDocument/2006/relationships/image" Target="../media/image43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svg"/><Relationship Id="rId3" Type="http://schemas.openxmlformats.org/officeDocument/2006/relationships/image" Target="../media/image48.svg"/><Relationship Id="rId7" Type="http://schemas.openxmlformats.org/officeDocument/2006/relationships/image" Target="../media/image45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5" Type="http://schemas.openxmlformats.org/officeDocument/2006/relationships/image" Target="../media/image50.svg"/><Relationship Id="rId4" Type="http://schemas.openxmlformats.org/officeDocument/2006/relationships/image" Target="../media/image49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svg"/><Relationship Id="rId3" Type="http://schemas.openxmlformats.org/officeDocument/2006/relationships/image" Target="../media/image44.svg"/><Relationship Id="rId7" Type="http://schemas.openxmlformats.org/officeDocument/2006/relationships/image" Target="../media/image45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5" Type="http://schemas.openxmlformats.org/officeDocument/2006/relationships/image" Target="../media/image50.svg"/><Relationship Id="rId10" Type="http://schemas.openxmlformats.org/officeDocument/2006/relationships/image" Target="../media/image52.svg"/><Relationship Id="rId4" Type="http://schemas.openxmlformats.org/officeDocument/2006/relationships/image" Target="../media/image49.png"/><Relationship Id="rId9" Type="http://schemas.openxmlformats.org/officeDocument/2006/relationships/image" Target="../media/image5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sv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5.gif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image" Target="../media/image42.svg"/><Relationship Id="rId7" Type="http://schemas.openxmlformats.org/officeDocument/2006/relationships/image" Target="../media/image57.sv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6.png"/><Relationship Id="rId5" Type="http://schemas.openxmlformats.org/officeDocument/2006/relationships/image" Target="../media/image50.svg"/><Relationship Id="rId10" Type="http://schemas.openxmlformats.org/officeDocument/2006/relationships/image" Target="../media/image2.png"/><Relationship Id="rId4" Type="http://schemas.openxmlformats.org/officeDocument/2006/relationships/image" Target="../media/image49.png"/><Relationship Id="rId9" Type="http://schemas.openxmlformats.org/officeDocument/2006/relationships/image" Target="../media/image46.sv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sv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1.svg"/><Relationship Id="rId5" Type="http://schemas.openxmlformats.org/officeDocument/2006/relationships/image" Target="../media/image60.png"/><Relationship Id="rId4" Type="http://schemas.openxmlformats.org/officeDocument/2006/relationships/image" Target="../media/image2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63.svg"/><Relationship Id="rId7" Type="http://schemas.openxmlformats.org/officeDocument/2006/relationships/image" Target="../media/image67.sv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6.png"/><Relationship Id="rId5" Type="http://schemas.openxmlformats.org/officeDocument/2006/relationships/image" Target="../media/image65.svg"/><Relationship Id="rId4" Type="http://schemas.openxmlformats.org/officeDocument/2006/relationships/image" Target="../media/image64.pn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7.svg"/><Relationship Id="rId7" Type="http://schemas.openxmlformats.org/officeDocument/2006/relationships/image" Target="../media/image20.gif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11" Type="http://schemas.openxmlformats.org/officeDocument/2006/relationships/image" Target="../media/image24.svg"/><Relationship Id="rId5" Type="http://schemas.openxmlformats.org/officeDocument/2006/relationships/image" Target="../media/image19.svg"/><Relationship Id="rId10" Type="http://schemas.openxmlformats.org/officeDocument/2006/relationships/image" Target="../media/image23.png"/><Relationship Id="rId4" Type="http://schemas.openxmlformats.org/officeDocument/2006/relationships/image" Target="../media/image18.png"/><Relationship Id="rId9" Type="http://schemas.openxmlformats.org/officeDocument/2006/relationships/image" Target="../media/image22.sv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7" Type="http://schemas.openxmlformats.org/officeDocument/2006/relationships/image" Target="../media/image72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1.png"/><Relationship Id="rId5" Type="http://schemas.openxmlformats.org/officeDocument/2006/relationships/image" Target="../media/image70.svg"/><Relationship Id="rId4" Type="http://schemas.openxmlformats.org/officeDocument/2006/relationships/image" Target="../media/image69.pn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8.svg"/><Relationship Id="rId3" Type="http://schemas.openxmlformats.org/officeDocument/2006/relationships/image" Target="../media/image74.svg"/><Relationship Id="rId7" Type="http://schemas.openxmlformats.org/officeDocument/2006/relationships/image" Target="../media/image77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5" Type="http://schemas.openxmlformats.org/officeDocument/2006/relationships/image" Target="../media/image76.svg"/><Relationship Id="rId4" Type="http://schemas.openxmlformats.org/officeDocument/2006/relationships/image" Target="../media/image75.pn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8.svg"/><Relationship Id="rId3" Type="http://schemas.openxmlformats.org/officeDocument/2006/relationships/image" Target="../media/image74.svg"/><Relationship Id="rId7" Type="http://schemas.openxmlformats.org/officeDocument/2006/relationships/image" Target="../media/image77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5" Type="http://schemas.openxmlformats.org/officeDocument/2006/relationships/image" Target="../media/image76.svg"/><Relationship Id="rId4" Type="http://schemas.openxmlformats.org/officeDocument/2006/relationships/image" Target="../media/image75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svg"/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5" Type="http://schemas.openxmlformats.org/officeDocument/2006/relationships/image" Target="../media/image82.svg"/><Relationship Id="rId4" Type="http://schemas.openxmlformats.org/officeDocument/2006/relationships/image" Target="../media/image81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svg"/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5" Type="http://schemas.openxmlformats.org/officeDocument/2006/relationships/image" Target="../media/image82.svg"/><Relationship Id="rId4" Type="http://schemas.openxmlformats.org/officeDocument/2006/relationships/image" Target="../media/image8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74.svg"/><Relationship Id="rId7" Type="http://schemas.openxmlformats.org/officeDocument/2006/relationships/image" Target="../media/image86.sv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5.png"/><Relationship Id="rId5" Type="http://schemas.openxmlformats.org/officeDocument/2006/relationships/image" Target="../media/image84.svg"/><Relationship Id="rId4" Type="http://schemas.openxmlformats.org/officeDocument/2006/relationships/image" Target="../media/image83.png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2.svg"/><Relationship Id="rId3" Type="http://schemas.openxmlformats.org/officeDocument/2006/relationships/image" Target="../media/image87.png"/><Relationship Id="rId7" Type="http://schemas.openxmlformats.org/officeDocument/2006/relationships/image" Target="../media/image9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0.svg"/><Relationship Id="rId5" Type="http://schemas.openxmlformats.org/officeDocument/2006/relationships/image" Target="../media/image89.png"/><Relationship Id="rId10" Type="http://schemas.openxmlformats.org/officeDocument/2006/relationships/image" Target="../media/image94.svg"/><Relationship Id="rId4" Type="http://schemas.openxmlformats.org/officeDocument/2006/relationships/image" Target="../media/image88.svg"/><Relationship Id="rId9" Type="http://schemas.openxmlformats.org/officeDocument/2006/relationships/image" Target="../media/image93.png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3.png"/><Relationship Id="rId3" Type="http://schemas.openxmlformats.org/officeDocument/2006/relationships/image" Target="../media/image88.svg"/><Relationship Id="rId7" Type="http://schemas.openxmlformats.org/officeDocument/2006/relationships/image" Target="../media/image92.svg"/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1.png"/><Relationship Id="rId5" Type="http://schemas.openxmlformats.org/officeDocument/2006/relationships/image" Target="../media/image90.svg"/><Relationship Id="rId10" Type="http://schemas.openxmlformats.org/officeDocument/2006/relationships/image" Target="../media/image2.png"/><Relationship Id="rId4" Type="http://schemas.openxmlformats.org/officeDocument/2006/relationships/image" Target="../media/image89.png"/><Relationship Id="rId9" Type="http://schemas.openxmlformats.org/officeDocument/2006/relationships/image" Target="../media/image94.sv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png"/><Relationship Id="rId7" Type="http://schemas.openxmlformats.org/officeDocument/2006/relationships/image" Target="../media/image2.png"/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9.png"/><Relationship Id="rId5" Type="http://schemas.openxmlformats.org/officeDocument/2006/relationships/image" Target="../media/image98.png"/><Relationship Id="rId4" Type="http://schemas.openxmlformats.org/officeDocument/2006/relationships/image" Target="../media/image97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svg"/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svg"/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svg"/><Relationship Id="rId2" Type="http://schemas.openxmlformats.org/officeDocument/2006/relationships/image" Target="../media/image10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svg"/><Relationship Id="rId2" Type="http://schemas.openxmlformats.org/officeDocument/2006/relationships/image" Target="../media/image10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8.pn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svg"/><Relationship Id="rId2" Type="http://schemas.openxmlformats.org/officeDocument/2006/relationships/image" Target="../media/image10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1.pn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8.png"/><Relationship Id="rId3" Type="http://schemas.openxmlformats.org/officeDocument/2006/relationships/image" Target="../media/image113.gif"/><Relationship Id="rId7" Type="http://schemas.openxmlformats.org/officeDocument/2006/relationships/image" Target="../media/image117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6.png"/><Relationship Id="rId5" Type="http://schemas.openxmlformats.org/officeDocument/2006/relationships/image" Target="../media/image115.svg"/><Relationship Id="rId4" Type="http://schemas.openxmlformats.org/officeDocument/2006/relationships/image" Target="../media/image114.png"/><Relationship Id="rId9" Type="http://schemas.openxmlformats.org/officeDocument/2006/relationships/image" Target="../media/image119.sv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0.png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3.svg"/><Relationship Id="rId5" Type="http://schemas.openxmlformats.org/officeDocument/2006/relationships/image" Target="../media/image122.png"/><Relationship Id="rId4" Type="http://schemas.openxmlformats.org/officeDocument/2006/relationships/image" Target="../media/image121.sv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5.svg"/><Relationship Id="rId2" Type="http://schemas.openxmlformats.org/officeDocument/2006/relationships/image" Target="../media/image12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5" Type="http://schemas.openxmlformats.org/officeDocument/2006/relationships/image" Target="../media/image12.gif"/><Relationship Id="rId4" Type="http://schemas.openxmlformats.org/officeDocument/2006/relationships/image" Target="../media/image11.gif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6.pn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8.svg"/><Relationship Id="rId2" Type="http://schemas.openxmlformats.org/officeDocument/2006/relationships/image" Target="../media/image12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9.pn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9.pn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30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gif"/><Relationship Id="rId5" Type="http://schemas.openxmlformats.org/officeDocument/2006/relationships/image" Target="../media/image11.gif"/><Relationship Id="rId4" Type="http://schemas.openxmlformats.org/officeDocument/2006/relationships/image" Target="../media/image10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10777" b="-10777"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4" name="TextBox 4"/>
          <p:cNvSpPr txBox="1"/>
          <p:nvPr/>
        </p:nvSpPr>
        <p:spPr>
          <a:xfrm>
            <a:off x="762000" y="3771900"/>
            <a:ext cx="16058523" cy="359854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3230"/>
              </a:lnSpc>
            </a:pPr>
            <a:r>
              <a:rPr lang="en-US" sz="16537" dirty="0">
                <a:solidFill>
                  <a:srgbClr val="E21835"/>
                </a:solidFill>
                <a:latin typeface="Garet ExtraBold Bold"/>
              </a:rPr>
              <a:t>FIRST AID PROGRAMME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914400" y="7832616"/>
            <a:ext cx="5526777" cy="41742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880"/>
              </a:lnSpc>
            </a:pPr>
            <a:r>
              <a:rPr lang="en-US" sz="3600" dirty="0">
                <a:solidFill>
                  <a:srgbClr val="E21835"/>
                </a:solidFill>
                <a:latin typeface="Garet ExtraBold"/>
              </a:rPr>
              <a:t>Module 1 - Safety</a:t>
            </a:r>
          </a:p>
        </p:txBody>
      </p:sp>
      <p:sp>
        <p:nvSpPr>
          <p:cNvPr id="7" name="TextBox 7"/>
          <p:cNvSpPr txBox="1"/>
          <p:nvPr/>
        </p:nvSpPr>
        <p:spPr>
          <a:xfrm rot="20588883">
            <a:off x="10751577" y="6409029"/>
            <a:ext cx="6076944" cy="200247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5528"/>
              </a:lnSpc>
            </a:pPr>
            <a:r>
              <a:rPr lang="en-US" sz="13300" b="1" dirty="0">
                <a:solidFill>
                  <a:srgbClr val="FFFFFF"/>
                </a:solidFill>
                <a:latin typeface="Benedict"/>
              </a:rPr>
              <a:t>Reception 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058BA74-CBCA-8400-35B2-4072A17F450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2" y="-24248"/>
            <a:ext cx="18288000" cy="2042160"/>
          </a:xfrm>
          <a:prstGeom prst="rect">
            <a:avLst/>
          </a:prstGeom>
        </p:spPr>
      </p:pic>
      <p:sp>
        <p:nvSpPr>
          <p:cNvPr id="3" name="TextBox 5">
            <a:extLst>
              <a:ext uri="{FF2B5EF4-FFF2-40B4-BE49-F238E27FC236}">
                <a16:creationId xmlns:a16="http://schemas.microsoft.com/office/drawing/2014/main" id="{EE000F3E-57B3-C5FA-BAB3-C2C8FC834D52}"/>
              </a:ext>
            </a:extLst>
          </p:cNvPr>
          <p:cNvSpPr txBox="1"/>
          <p:nvPr/>
        </p:nvSpPr>
        <p:spPr>
          <a:xfrm>
            <a:off x="11811000" y="9612077"/>
            <a:ext cx="5526777" cy="41742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880"/>
              </a:lnSpc>
            </a:pPr>
            <a:r>
              <a:rPr lang="en-US" sz="3600" dirty="0">
                <a:solidFill>
                  <a:srgbClr val="E21835"/>
                </a:solidFill>
                <a:latin typeface="Garet ExtraBold"/>
              </a:rPr>
              <a:t>Ages 4-5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F5D63F47-023D-28A4-A39C-4568E93F22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2" y="-24248"/>
            <a:ext cx="18288000" cy="2042160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6534136" y="5475366"/>
            <a:ext cx="706831" cy="2667288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11081941" y="5615111"/>
            <a:ext cx="919302" cy="2387798"/>
          </a:xfrm>
          <a:prstGeom prst="rect">
            <a:avLst/>
          </a:prstGeom>
        </p:spPr>
      </p:pic>
      <p:sp>
        <p:nvSpPr>
          <p:cNvPr id="7" name="TextBox 7"/>
          <p:cNvSpPr txBox="1"/>
          <p:nvPr/>
        </p:nvSpPr>
        <p:spPr>
          <a:xfrm>
            <a:off x="0" y="8586807"/>
            <a:ext cx="18483225" cy="189218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7279"/>
              </a:lnSpc>
            </a:pPr>
            <a:r>
              <a:rPr lang="en-US" sz="6000" dirty="0">
                <a:solidFill>
                  <a:srgbClr val="000000"/>
                </a:solidFill>
                <a:latin typeface="Canva Student Font"/>
              </a:rPr>
              <a:t>What is happening in this unsafe situation? </a:t>
            </a:r>
          </a:p>
          <a:p>
            <a:pPr algn="ctr">
              <a:lnSpc>
                <a:spcPts val="7279"/>
              </a:lnSpc>
            </a:pPr>
            <a:r>
              <a:rPr lang="en-US" sz="6000" b="1" dirty="0">
                <a:solidFill>
                  <a:srgbClr val="E21835"/>
                </a:solidFill>
                <a:latin typeface="Canva Student Font"/>
              </a:rPr>
              <a:t>The house is on fire!</a:t>
            </a:r>
            <a:r>
              <a:rPr lang="en-US" sz="6000" b="1" dirty="0">
                <a:solidFill>
                  <a:srgbClr val="000000"/>
                </a:solidFill>
                <a:latin typeface="Canva Student Font"/>
              </a:rPr>
              <a:t> </a:t>
            </a:r>
          </a:p>
        </p:txBody>
      </p:sp>
      <p:sp>
        <p:nvSpPr>
          <p:cNvPr id="9" name="Freeform 3">
            <a:extLst>
              <a:ext uri="{FF2B5EF4-FFF2-40B4-BE49-F238E27FC236}">
                <a16:creationId xmlns:a16="http://schemas.microsoft.com/office/drawing/2014/main" id="{7CCE6812-E005-E9FD-4045-632663ADDF58}"/>
              </a:ext>
            </a:extLst>
          </p:cNvPr>
          <p:cNvSpPr/>
          <p:nvPr/>
        </p:nvSpPr>
        <p:spPr>
          <a:xfrm>
            <a:off x="3200400" y="342900"/>
            <a:ext cx="11887200" cy="8243907"/>
          </a:xfrm>
          <a:custGeom>
            <a:avLst/>
            <a:gdLst/>
            <a:ahLst/>
            <a:cxnLst/>
            <a:rect l="l" t="t" r="r" b="b"/>
            <a:pathLst>
              <a:path w="8078528" h="5998307">
                <a:moveTo>
                  <a:pt x="0" y="0"/>
                </a:moveTo>
                <a:lnTo>
                  <a:pt x="8078528" y="0"/>
                </a:lnTo>
                <a:lnTo>
                  <a:pt x="8078528" y="5998306"/>
                </a:lnTo>
                <a:lnTo>
                  <a:pt x="0" y="5998306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pic>
        <p:nvPicPr>
          <p:cNvPr id="10" name="Picture 4">
            <a:extLst>
              <a:ext uri="{FF2B5EF4-FFF2-40B4-BE49-F238E27FC236}">
                <a16:creationId xmlns:a16="http://schemas.microsoft.com/office/drawing/2014/main" id="{1E713EBE-0649-157F-4A31-075F9A6D190C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6355545" y="4976583"/>
            <a:ext cx="1322998" cy="2386996"/>
          </a:xfrm>
          <a:prstGeom prst="rect">
            <a:avLst/>
          </a:prstGeom>
        </p:spPr>
      </p:pic>
      <p:pic>
        <p:nvPicPr>
          <p:cNvPr id="11" name="Picture 5">
            <a:extLst>
              <a:ext uri="{FF2B5EF4-FFF2-40B4-BE49-F238E27FC236}">
                <a16:creationId xmlns:a16="http://schemas.microsoft.com/office/drawing/2014/main" id="{0C0238C6-BDAA-B0F0-E0D7-2B9D3C9E9288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11016529" y="4280337"/>
            <a:ext cx="1322997" cy="3517250"/>
          </a:xfrm>
          <a:prstGeom prst="rect">
            <a:avLst/>
          </a:prstGeom>
        </p:spPr>
      </p:pic>
      <p:pic>
        <p:nvPicPr>
          <p:cNvPr id="13" name="Picture 4">
            <a:extLst>
              <a:ext uri="{FF2B5EF4-FFF2-40B4-BE49-F238E27FC236}">
                <a16:creationId xmlns:a16="http://schemas.microsoft.com/office/drawing/2014/main" id="{1E6CD3BB-3EEE-7662-FCFD-1C4BE04FD59B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2001243" y="9320489"/>
            <a:ext cx="590807" cy="838966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7"/>
          <p:cNvSpPr txBox="1"/>
          <p:nvPr/>
        </p:nvSpPr>
        <p:spPr>
          <a:xfrm>
            <a:off x="5715000" y="8953955"/>
            <a:ext cx="7129016" cy="97911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7279"/>
              </a:lnSpc>
            </a:pPr>
            <a:r>
              <a:rPr lang="en-US" sz="7200" dirty="0">
                <a:solidFill>
                  <a:srgbClr val="000000"/>
                </a:solidFill>
                <a:latin typeface="Canva Student Font"/>
              </a:rPr>
              <a:t>Who should you tell? 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2B89ED01-639A-AC6A-8EEB-AC3EF9E8CE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2" y="-24248"/>
            <a:ext cx="18288000" cy="2042160"/>
          </a:xfrm>
          <a:prstGeom prst="rect">
            <a:avLst/>
          </a:prstGeom>
        </p:spPr>
      </p:pic>
      <p:sp>
        <p:nvSpPr>
          <p:cNvPr id="13" name="Freeform 3">
            <a:extLst>
              <a:ext uri="{FF2B5EF4-FFF2-40B4-BE49-F238E27FC236}">
                <a16:creationId xmlns:a16="http://schemas.microsoft.com/office/drawing/2014/main" id="{1E486A94-55F6-5A17-C440-872768729A36}"/>
              </a:ext>
            </a:extLst>
          </p:cNvPr>
          <p:cNvSpPr/>
          <p:nvPr/>
        </p:nvSpPr>
        <p:spPr>
          <a:xfrm>
            <a:off x="3200400" y="342900"/>
            <a:ext cx="11887200" cy="8243907"/>
          </a:xfrm>
          <a:custGeom>
            <a:avLst/>
            <a:gdLst/>
            <a:ahLst/>
            <a:cxnLst/>
            <a:rect l="l" t="t" r="r" b="b"/>
            <a:pathLst>
              <a:path w="8078528" h="5998307">
                <a:moveTo>
                  <a:pt x="0" y="0"/>
                </a:moveTo>
                <a:lnTo>
                  <a:pt x="8078528" y="0"/>
                </a:lnTo>
                <a:lnTo>
                  <a:pt x="8078528" y="5998306"/>
                </a:lnTo>
                <a:lnTo>
                  <a:pt x="0" y="599830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pic>
        <p:nvPicPr>
          <p:cNvPr id="14" name="Picture 4">
            <a:extLst>
              <a:ext uri="{FF2B5EF4-FFF2-40B4-BE49-F238E27FC236}">
                <a16:creationId xmlns:a16="http://schemas.microsoft.com/office/drawing/2014/main" id="{7C0055EA-368F-DA6C-82A3-518161A78689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6355545" y="4976583"/>
            <a:ext cx="1322998" cy="2386996"/>
          </a:xfrm>
          <a:prstGeom prst="rect">
            <a:avLst/>
          </a:prstGeom>
        </p:spPr>
      </p:pic>
      <p:pic>
        <p:nvPicPr>
          <p:cNvPr id="15" name="Picture 5">
            <a:extLst>
              <a:ext uri="{FF2B5EF4-FFF2-40B4-BE49-F238E27FC236}">
                <a16:creationId xmlns:a16="http://schemas.microsoft.com/office/drawing/2014/main" id="{C98FDCBC-D678-2905-00BB-A8382B19793A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11016529" y="4280337"/>
            <a:ext cx="1322997" cy="351725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6"/>
          <p:cNvSpPr txBox="1"/>
          <p:nvPr/>
        </p:nvSpPr>
        <p:spPr>
          <a:xfrm>
            <a:off x="17678189" y="9522023"/>
            <a:ext cx="466799" cy="5803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FEF4F0"/>
                </a:solidFill>
                <a:latin typeface="Canva Sans"/>
              </a:rPr>
              <a:t>12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3810000" y="8900234"/>
            <a:ext cx="10991987" cy="97911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7279"/>
              </a:lnSpc>
            </a:pPr>
            <a:r>
              <a:rPr lang="en-US" sz="7200" dirty="0">
                <a:solidFill>
                  <a:srgbClr val="000000"/>
                </a:solidFill>
                <a:latin typeface="Canva Student Font"/>
              </a:rPr>
              <a:t>Who should you tell? </a:t>
            </a:r>
            <a:r>
              <a:rPr lang="en-US" sz="7200" b="1" dirty="0">
                <a:solidFill>
                  <a:srgbClr val="C00000"/>
                </a:solidFill>
                <a:latin typeface="Canva Student Font"/>
              </a:rPr>
              <a:t>An adult! 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3E472F9-528B-0C60-03A1-CD7B3A6034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2" y="-24248"/>
            <a:ext cx="18288000" cy="2042160"/>
          </a:xfrm>
          <a:prstGeom prst="rect">
            <a:avLst/>
          </a:prstGeom>
        </p:spPr>
      </p:pic>
      <p:sp>
        <p:nvSpPr>
          <p:cNvPr id="9" name="Freeform 3">
            <a:extLst>
              <a:ext uri="{FF2B5EF4-FFF2-40B4-BE49-F238E27FC236}">
                <a16:creationId xmlns:a16="http://schemas.microsoft.com/office/drawing/2014/main" id="{67D60161-FA57-141B-E3CF-A9F9CF734FEB}"/>
              </a:ext>
            </a:extLst>
          </p:cNvPr>
          <p:cNvSpPr/>
          <p:nvPr/>
        </p:nvSpPr>
        <p:spPr>
          <a:xfrm>
            <a:off x="3200400" y="342900"/>
            <a:ext cx="11887200" cy="8243907"/>
          </a:xfrm>
          <a:custGeom>
            <a:avLst/>
            <a:gdLst/>
            <a:ahLst/>
            <a:cxnLst/>
            <a:rect l="l" t="t" r="r" b="b"/>
            <a:pathLst>
              <a:path w="8078528" h="5998307">
                <a:moveTo>
                  <a:pt x="0" y="0"/>
                </a:moveTo>
                <a:lnTo>
                  <a:pt x="8078528" y="0"/>
                </a:lnTo>
                <a:lnTo>
                  <a:pt x="8078528" y="5998306"/>
                </a:lnTo>
                <a:lnTo>
                  <a:pt x="0" y="599830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pic>
        <p:nvPicPr>
          <p:cNvPr id="10" name="Picture 4">
            <a:extLst>
              <a:ext uri="{FF2B5EF4-FFF2-40B4-BE49-F238E27FC236}">
                <a16:creationId xmlns:a16="http://schemas.microsoft.com/office/drawing/2014/main" id="{FD298479-DB1E-2165-F738-76C5217BC6A6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6355545" y="4976583"/>
            <a:ext cx="1322998" cy="2386996"/>
          </a:xfrm>
          <a:prstGeom prst="rect">
            <a:avLst/>
          </a:prstGeom>
        </p:spPr>
      </p:pic>
      <p:pic>
        <p:nvPicPr>
          <p:cNvPr id="11" name="Picture 5">
            <a:extLst>
              <a:ext uri="{FF2B5EF4-FFF2-40B4-BE49-F238E27FC236}">
                <a16:creationId xmlns:a16="http://schemas.microsoft.com/office/drawing/2014/main" id="{D0C201D4-15FF-637D-4F70-7A64106ED734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11016529" y="4280337"/>
            <a:ext cx="1322997" cy="351725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7"/>
          <p:cNvSpPr txBox="1"/>
          <p:nvPr/>
        </p:nvSpPr>
        <p:spPr>
          <a:xfrm>
            <a:off x="609600" y="8572501"/>
            <a:ext cx="17371219" cy="95603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7279"/>
              </a:lnSpc>
            </a:pPr>
            <a:r>
              <a:rPr lang="en-US" sz="6600" dirty="0">
                <a:solidFill>
                  <a:srgbClr val="000000"/>
                </a:solidFill>
                <a:latin typeface="Canva Student Font"/>
              </a:rPr>
              <a:t>Before you help others, you need to make sure it's safe for who? 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318B5D8-7015-8508-D387-366CE33F60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2" y="-24248"/>
            <a:ext cx="18288000" cy="2042160"/>
          </a:xfrm>
          <a:prstGeom prst="rect">
            <a:avLst/>
          </a:prstGeom>
        </p:spPr>
      </p:pic>
      <p:sp>
        <p:nvSpPr>
          <p:cNvPr id="9" name="Freeform 3">
            <a:extLst>
              <a:ext uri="{FF2B5EF4-FFF2-40B4-BE49-F238E27FC236}">
                <a16:creationId xmlns:a16="http://schemas.microsoft.com/office/drawing/2014/main" id="{5ED220F6-2959-2DF1-7A3D-AC4B455F5D61}"/>
              </a:ext>
            </a:extLst>
          </p:cNvPr>
          <p:cNvSpPr/>
          <p:nvPr/>
        </p:nvSpPr>
        <p:spPr>
          <a:xfrm>
            <a:off x="3200400" y="342901"/>
            <a:ext cx="11887200" cy="8229600"/>
          </a:xfrm>
          <a:custGeom>
            <a:avLst/>
            <a:gdLst/>
            <a:ahLst/>
            <a:cxnLst/>
            <a:rect l="l" t="t" r="r" b="b"/>
            <a:pathLst>
              <a:path w="8078528" h="5998307">
                <a:moveTo>
                  <a:pt x="0" y="0"/>
                </a:moveTo>
                <a:lnTo>
                  <a:pt x="8078528" y="0"/>
                </a:lnTo>
                <a:lnTo>
                  <a:pt x="8078528" y="5998306"/>
                </a:lnTo>
                <a:lnTo>
                  <a:pt x="0" y="599830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pic>
        <p:nvPicPr>
          <p:cNvPr id="10" name="Picture 4">
            <a:extLst>
              <a:ext uri="{FF2B5EF4-FFF2-40B4-BE49-F238E27FC236}">
                <a16:creationId xmlns:a16="http://schemas.microsoft.com/office/drawing/2014/main" id="{39D209DE-70E9-664D-AB79-2DE88545DDE4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6355545" y="4976583"/>
            <a:ext cx="1322998" cy="2386996"/>
          </a:xfrm>
          <a:prstGeom prst="rect">
            <a:avLst/>
          </a:prstGeom>
        </p:spPr>
      </p:pic>
      <p:pic>
        <p:nvPicPr>
          <p:cNvPr id="11" name="Picture 5">
            <a:extLst>
              <a:ext uri="{FF2B5EF4-FFF2-40B4-BE49-F238E27FC236}">
                <a16:creationId xmlns:a16="http://schemas.microsoft.com/office/drawing/2014/main" id="{E2C8DDA4-1E17-CF9A-4E35-50A64BCCDC7E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11016529" y="4280337"/>
            <a:ext cx="1322997" cy="351725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7"/>
          <p:cNvSpPr txBox="1"/>
          <p:nvPr/>
        </p:nvSpPr>
        <p:spPr>
          <a:xfrm>
            <a:off x="533400" y="8420101"/>
            <a:ext cx="17583857" cy="191526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7279"/>
              </a:lnSpc>
            </a:pPr>
            <a:r>
              <a:rPr lang="en-US" sz="6600" dirty="0">
                <a:solidFill>
                  <a:srgbClr val="000000"/>
                </a:solidFill>
                <a:latin typeface="Canva Student Font"/>
              </a:rPr>
              <a:t>Before you help others, you need to make sure it's safe for who? </a:t>
            </a:r>
            <a:r>
              <a:rPr lang="en-US" sz="7200" b="1" dirty="0">
                <a:solidFill>
                  <a:srgbClr val="C00000"/>
                </a:solidFill>
                <a:latin typeface="Canva Student Font"/>
              </a:rPr>
              <a:t>You! </a:t>
            </a:r>
            <a:endParaRPr lang="en-US" sz="6600" b="1" dirty="0">
              <a:solidFill>
                <a:srgbClr val="C00000"/>
              </a:solidFill>
              <a:latin typeface="Canva Student Font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D0C9568-D053-0D5E-83B7-D5CAB179195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2" y="-24248"/>
            <a:ext cx="18288000" cy="2042160"/>
          </a:xfrm>
          <a:prstGeom prst="rect">
            <a:avLst/>
          </a:prstGeom>
        </p:spPr>
      </p:pic>
      <p:sp>
        <p:nvSpPr>
          <p:cNvPr id="9" name="Freeform 3">
            <a:extLst>
              <a:ext uri="{FF2B5EF4-FFF2-40B4-BE49-F238E27FC236}">
                <a16:creationId xmlns:a16="http://schemas.microsoft.com/office/drawing/2014/main" id="{C32DCE6C-2552-11F4-BA5E-40DB5B0E8B30}"/>
              </a:ext>
            </a:extLst>
          </p:cNvPr>
          <p:cNvSpPr/>
          <p:nvPr/>
        </p:nvSpPr>
        <p:spPr>
          <a:xfrm>
            <a:off x="3200400" y="342901"/>
            <a:ext cx="11887200" cy="8077200"/>
          </a:xfrm>
          <a:custGeom>
            <a:avLst/>
            <a:gdLst/>
            <a:ahLst/>
            <a:cxnLst/>
            <a:rect l="l" t="t" r="r" b="b"/>
            <a:pathLst>
              <a:path w="8078528" h="5998307">
                <a:moveTo>
                  <a:pt x="0" y="0"/>
                </a:moveTo>
                <a:lnTo>
                  <a:pt x="8078528" y="0"/>
                </a:lnTo>
                <a:lnTo>
                  <a:pt x="8078528" y="5998306"/>
                </a:lnTo>
                <a:lnTo>
                  <a:pt x="0" y="599830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pic>
        <p:nvPicPr>
          <p:cNvPr id="10" name="Picture 4">
            <a:extLst>
              <a:ext uri="{FF2B5EF4-FFF2-40B4-BE49-F238E27FC236}">
                <a16:creationId xmlns:a16="http://schemas.microsoft.com/office/drawing/2014/main" id="{0383EBF2-0535-3959-38E0-4FA86899A71A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6355545" y="4976583"/>
            <a:ext cx="1322998" cy="2386996"/>
          </a:xfrm>
          <a:prstGeom prst="rect">
            <a:avLst/>
          </a:prstGeom>
        </p:spPr>
      </p:pic>
      <p:pic>
        <p:nvPicPr>
          <p:cNvPr id="11" name="Picture 5">
            <a:extLst>
              <a:ext uri="{FF2B5EF4-FFF2-40B4-BE49-F238E27FC236}">
                <a16:creationId xmlns:a16="http://schemas.microsoft.com/office/drawing/2014/main" id="{2B237C68-53ED-F1C4-6035-EFA5091382F9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11016529" y="4280337"/>
            <a:ext cx="1322997" cy="351725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7"/>
          <p:cNvSpPr txBox="1"/>
          <p:nvPr/>
        </p:nvSpPr>
        <p:spPr>
          <a:xfrm>
            <a:off x="4038600" y="8953955"/>
            <a:ext cx="10636783" cy="97911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7279"/>
              </a:lnSpc>
            </a:pPr>
            <a:r>
              <a:rPr lang="en-US" sz="7200" dirty="0">
                <a:solidFill>
                  <a:srgbClr val="000000"/>
                </a:solidFill>
                <a:latin typeface="Canva Student Font"/>
              </a:rPr>
              <a:t>Does it look safe to go in this house? 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A7B4F8F-20C2-5678-F93F-9C3B5BB883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2" y="-24248"/>
            <a:ext cx="18288000" cy="2042160"/>
          </a:xfrm>
          <a:prstGeom prst="rect">
            <a:avLst/>
          </a:prstGeom>
        </p:spPr>
      </p:pic>
      <p:sp>
        <p:nvSpPr>
          <p:cNvPr id="9" name="Freeform 3">
            <a:extLst>
              <a:ext uri="{FF2B5EF4-FFF2-40B4-BE49-F238E27FC236}">
                <a16:creationId xmlns:a16="http://schemas.microsoft.com/office/drawing/2014/main" id="{018D5ED2-9F8C-1624-20B3-172D64CFAF85}"/>
              </a:ext>
            </a:extLst>
          </p:cNvPr>
          <p:cNvSpPr/>
          <p:nvPr/>
        </p:nvSpPr>
        <p:spPr>
          <a:xfrm>
            <a:off x="3200400" y="342901"/>
            <a:ext cx="11887200" cy="8172450"/>
          </a:xfrm>
          <a:custGeom>
            <a:avLst/>
            <a:gdLst/>
            <a:ahLst/>
            <a:cxnLst/>
            <a:rect l="l" t="t" r="r" b="b"/>
            <a:pathLst>
              <a:path w="8078528" h="5998307">
                <a:moveTo>
                  <a:pt x="0" y="0"/>
                </a:moveTo>
                <a:lnTo>
                  <a:pt x="8078528" y="0"/>
                </a:lnTo>
                <a:lnTo>
                  <a:pt x="8078528" y="5998306"/>
                </a:lnTo>
                <a:lnTo>
                  <a:pt x="0" y="599830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pic>
        <p:nvPicPr>
          <p:cNvPr id="10" name="Picture 4">
            <a:extLst>
              <a:ext uri="{FF2B5EF4-FFF2-40B4-BE49-F238E27FC236}">
                <a16:creationId xmlns:a16="http://schemas.microsoft.com/office/drawing/2014/main" id="{41C2878F-DD62-5C3B-FAE3-94779B712EB5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6355545" y="4976583"/>
            <a:ext cx="1322998" cy="2386996"/>
          </a:xfrm>
          <a:prstGeom prst="rect">
            <a:avLst/>
          </a:prstGeom>
        </p:spPr>
      </p:pic>
      <p:pic>
        <p:nvPicPr>
          <p:cNvPr id="11" name="Picture 5">
            <a:extLst>
              <a:ext uri="{FF2B5EF4-FFF2-40B4-BE49-F238E27FC236}">
                <a16:creationId xmlns:a16="http://schemas.microsoft.com/office/drawing/2014/main" id="{CD1EC80E-0B49-B8BB-D4BD-2F25C288DA8C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11016529" y="4280337"/>
            <a:ext cx="1322997" cy="351725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7"/>
          <p:cNvSpPr txBox="1"/>
          <p:nvPr/>
        </p:nvSpPr>
        <p:spPr>
          <a:xfrm>
            <a:off x="2743200" y="8411013"/>
            <a:ext cx="13274539" cy="191526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7279"/>
              </a:lnSpc>
            </a:pPr>
            <a:r>
              <a:rPr lang="en-US" sz="6600" dirty="0">
                <a:solidFill>
                  <a:srgbClr val="000000"/>
                </a:solidFill>
                <a:latin typeface="Canva Student Font"/>
              </a:rPr>
              <a:t>Does it look safe to go in this house?</a:t>
            </a:r>
          </a:p>
          <a:p>
            <a:pPr algn="ctr">
              <a:lnSpc>
                <a:spcPts val="7279"/>
              </a:lnSpc>
            </a:pPr>
            <a:r>
              <a:rPr lang="en-US" sz="6600" b="1" dirty="0">
                <a:solidFill>
                  <a:srgbClr val="C00000"/>
                </a:solidFill>
                <a:latin typeface="Canva Student Font"/>
              </a:rPr>
              <a:t> No! 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A442D8A-4912-8D9A-C4A0-7CD51959652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2" y="-24248"/>
            <a:ext cx="18288000" cy="2042160"/>
          </a:xfrm>
          <a:prstGeom prst="rect">
            <a:avLst/>
          </a:prstGeom>
        </p:spPr>
      </p:pic>
      <p:sp>
        <p:nvSpPr>
          <p:cNvPr id="9" name="Freeform 3">
            <a:extLst>
              <a:ext uri="{FF2B5EF4-FFF2-40B4-BE49-F238E27FC236}">
                <a16:creationId xmlns:a16="http://schemas.microsoft.com/office/drawing/2014/main" id="{8608C3FA-669A-83A6-841A-9B2ED0C6113C}"/>
              </a:ext>
            </a:extLst>
          </p:cNvPr>
          <p:cNvSpPr/>
          <p:nvPr/>
        </p:nvSpPr>
        <p:spPr>
          <a:xfrm>
            <a:off x="3200400" y="342901"/>
            <a:ext cx="11887200" cy="8001000"/>
          </a:xfrm>
          <a:custGeom>
            <a:avLst/>
            <a:gdLst/>
            <a:ahLst/>
            <a:cxnLst/>
            <a:rect l="l" t="t" r="r" b="b"/>
            <a:pathLst>
              <a:path w="8078528" h="5998307">
                <a:moveTo>
                  <a:pt x="0" y="0"/>
                </a:moveTo>
                <a:lnTo>
                  <a:pt x="8078528" y="0"/>
                </a:lnTo>
                <a:lnTo>
                  <a:pt x="8078528" y="5998306"/>
                </a:lnTo>
                <a:lnTo>
                  <a:pt x="0" y="599830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pic>
        <p:nvPicPr>
          <p:cNvPr id="10" name="Picture 4">
            <a:extLst>
              <a:ext uri="{FF2B5EF4-FFF2-40B4-BE49-F238E27FC236}">
                <a16:creationId xmlns:a16="http://schemas.microsoft.com/office/drawing/2014/main" id="{1F906987-E1C7-CB8E-AEA7-32F846B203A0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6355545" y="4976583"/>
            <a:ext cx="1322998" cy="2386996"/>
          </a:xfrm>
          <a:prstGeom prst="rect">
            <a:avLst/>
          </a:prstGeom>
        </p:spPr>
      </p:pic>
      <p:pic>
        <p:nvPicPr>
          <p:cNvPr id="11" name="Picture 5">
            <a:extLst>
              <a:ext uri="{FF2B5EF4-FFF2-40B4-BE49-F238E27FC236}">
                <a16:creationId xmlns:a16="http://schemas.microsoft.com/office/drawing/2014/main" id="{98F596C7-8A30-2FB0-1772-3BE7C1A57B5A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11016529" y="4280337"/>
            <a:ext cx="1322997" cy="351725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C201A6F8-436D-F803-7877-C8F790F1BC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2" y="-24248"/>
            <a:ext cx="18288000" cy="2042160"/>
          </a:xfrm>
          <a:prstGeom prst="rect">
            <a:avLst/>
          </a:prstGeom>
        </p:spPr>
      </p:pic>
      <p:sp>
        <p:nvSpPr>
          <p:cNvPr id="10" name="Freeform 3">
            <a:extLst>
              <a:ext uri="{FF2B5EF4-FFF2-40B4-BE49-F238E27FC236}">
                <a16:creationId xmlns:a16="http://schemas.microsoft.com/office/drawing/2014/main" id="{4F30ED5A-F4D0-5557-2AD6-7F6ACDA57CB3}"/>
              </a:ext>
            </a:extLst>
          </p:cNvPr>
          <p:cNvSpPr/>
          <p:nvPr/>
        </p:nvSpPr>
        <p:spPr>
          <a:xfrm>
            <a:off x="3200400" y="342900"/>
            <a:ext cx="11887200" cy="8090843"/>
          </a:xfrm>
          <a:custGeom>
            <a:avLst/>
            <a:gdLst/>
            <a:ahLst/>
            <a:cxnLst/>
            <a:rect l="l" t="t" r="r" b="b"/>
            <a:pathLst>
              <a:path w="8078528" h="5998307">
                <a:moveTo>
                  <a:pt x="0" y="0"/>
                </a:moveTo>
                <a:lnTo>
                  <a:pt x="8078528" y="0"/>
                </a:lnTo>
                <a:lnTo>
                  <a:pt x="8078528" y="5998306"/>
                </a:lnTo>
                <a:lnTo>
                  <a:pt x="0" y="599830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6" name="Freeform 6"/>
          <p:cNvSpPr/>
          <p:nvPr/>
        </p:nvSpPr>
        <p:spPr>
          <a:xfrm rot="1277324">
            <a:off x="13050952" y="6569538"/>
            <a:ext cx="2548636" cy="1852580"/>
          </a:xfrm>
          <a:custGeom>
            <a:avLst/>
            <a:gdLst/>
            <a:ahLst/>
            <a:cxnLst/>
            <a:rect l="l" t="t" r="r" b="b"/>
            <a:pathLst>
              <a:path w="1778437" h="1433865">
                <a:moveTo>
                  <a:pt x="0" y="0"/>
                </a:moveTo>
                <a:lnTo>
                  <a:pt x="1778437" y="0"/>
                </a:lnTo>
                <a:lnTo>
                  <a:pt x="1778437" y="1433865"/>
                </a:lnTo>
                <a:lnTo>
                  <a:pt x="0" y="1433865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7" name="TextBox 7"/>
          <p:cNvSpPr txBox="1"/>
          <p:nvPr/>
        </p:nvSpPr>
        <p:spPr>
          <a:xfrm>
            <a:off x="4762" y="8316292"/>
            <a:ext cx="18288000" cy="18723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279"/>
              </a:lnSpc>
            </a:pPr>
            <a:r>
              <a:rPr lang="en-US" sz="5400" dirty="0">
                <a:solidFill>
                  <a:srgbClr val="000000"/>
                </a:solidFill>
                <a:latin typeface="Canva Student Font"/>
              </a:rPr>
              <a:t>This man has slipped on his way running out of the house and is badly hurt. </a:t>
            </a:r>
          </a:p>
          <a:p>
            <a:pPr algn="ctr">
              <a:lnSpc>
                <a:spcPts val="7279"/>
              </a:lnSpc>
            </a:pPr>
            <a:r>
              <a:rPr lang="en-US" sz="5400" dirty="0">
                <a:solidFill>
                  <a:srgbClr val="000000"/>
                </a:solidFill>
                <a:latin typeface="Canva Student Font"/>
              </a:rPr>
              <a:t>Should you move him by yourself? </a:t>
            </a:r>
          </a:p>
        </p:txBody>
      </p:sp>
      <p:pic>
        <p:nvPicPr>
          <p:cNvPr id="11" name="Picture 4">
            <a:extLst>
              <a:ext uri="{FF2B5EF4-FFF2-40B4-BE49-F238E27FC236}">
                <a16:creationId xmlns:a16="http://schemas.microsoft.com/office/drawing/2014/main" id="{2A5B50DF-E22E-ABC0-FB46-6B309825BDA1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>
          <a:xfrm>
            <a:off x="6355545" y="4976583"/>
            <a:ext cx="1322998" cy="2386996"/>
          </a:xfrm>
          <a:prstGeom prst="rect">
            <a:avLst/>
          </a:prstGeom>
        </p:spPr>
      </p:pic>
      <p:pic>
        <p:nvPicPr>
          <p:cNvPr id="12" name="Picture 5">
            <a:extLst>
              <a:ext uri="{FF2B5EF4-FFF2-40B4-BE49-F238E27FC236}">
                <a16:creationId xmlns:a16="http://schemas.microsoft.com/office/drawing/2014/main" id="{6DB0E06D-A16E-FE58-D7C0-F8414915F58F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>
          <a:xfrm>
            <a:off x="11016529" y="4280337"/>
            <a:ext cx="1322997" cy="351725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7"/>
          <p:cNvSpPr txBox="1"/>
          <p:nvPr/>
        </p:nvSpPr>
        <p:spPr>
          <a:xfrm>
            <a:off x="17666283" y="9522023"/>
            <a:ext cx="490612" cy="5803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FEF4F0"/>
                </a:solidFill>
                <a:latin typeface="Canva Sans"/>
              </a:rPr>
              <a:t>18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72BC2DF-CC9E-211E-B5CD-A39F6873DE2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2" y="-24248"/>
            <a:ext cx="18288000" cy="2042160"/>
          </a:xfrm>
          <a:prstGeom prst="rect">
            <a:avLst/>
          </a:prstGeom>
        </p:spPr>
      </p:pic>
      <p:sp>
        <p:nvSpPr>
          <p:cNvPr id="10" name="Freeform 3">
            <a:extLst>
              <a:ext uri="{FF2B5EF4-FFF2-40B4-BE49-F238E27FC236}">
                <a16:creationId xmlns:a16="http://schemas.microsoft.com/office/drawing/2014/main" id="{77A7BA4D-A2C2-363B-A447-6BBCD31C3441}"/>
              </a:ext>
            </a:extLst>
          </p:cNvPr>
          <p:cNvSpPr/>
          <p:nvPr/>
        </p:nvSpPr>
        <p:spPr>
          <a:xfrm>
            <a:off x="3200400" y="342900"/>
            <a:ext cx="11887200" cy="8243907"/>
          </a:xfrm>
          <a:custGeom>
            <a:avLst/>
            <a:gdLst/>
            <a:ahLst/>
            <a:cxnLst/>
            <a:rect l="l" t="t" r="r" b="b"/>
            <a:pathLst>
              <a:path w="8078528" h="5998307">
                <a:moveTo>
                  <a:pt x="0" y="0"/>
                </a:moveTo>
                <a:lnTo>
                  <a:pt x="8078528" y="0"/>
                </a:lnTo>
                <a:lnTo>
                  <a:pt x="8078528" y="5998306"/>
                </a:lnTo>
                <a:lnTo>
                  <a:pt x="0" y="599830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11" name="Freeform 6">
            <a:extLst>
              <a:ext uri="{FF2B5EF4-FFF2-40B4-BE49-F238E27FC236}">
                <a16:creationId xmlns:a16="http://schemas.microsoft.com/office/drawing/2014/main" id="{E66C9856-572C-B193-1BF5-D7150DB49E30}"/>
              </a:ext>
            </a:extLst>
          </p:cNvPr>
          <p:cNvSpPr/>
          <p:nvPr/>
        </p:nvSpPr>
        <p:spPr>
          <a:xfrm rot="1277324">
            <a:off x="13127151" y="6701918"/>
            <a:ext cx="2548636" cy="1852580"/>
          </a:xfrm>
          <a:custGeom>
            <a:avLst/>
            <a:gdLst/>
            <a:ahLst/>
            <a:cxnLst/>
            <a:rect l="l" t="t" r="r" b="b"/>
            <a:pathLst>
              <a:path w="1778437" h="1433865">
                <a:moveTo>
                  <a:pt x="0" y="0"/>
                </a:moveTo>
                <a:lnTo>
                  <a:pt x="1778437" y="0"/>
                </a:lnTo>
                <a:lnTo>
                  <a:pt x="1778437" y="1433865"/>
                </a:lnTo>
                <a:lnTo>
                  <a:pt x="0" y="1433865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12" name="TextBox 7">
            <a:extLst>
              <a:ext uri="{FF2B5EF4-FFF2-40B4-BE49-F238E27FC236}">
                <a16:creationId xmlns:a16="http://schemas.microsoft.com/office/drawing/2014/main" id="{E96DC27C-7F03-6D94-5C5C-E055B39EF3B5}"/>
              </a:ext>
            </a:extLst>
          </p:cNvPr>
          <p:cNvSpPr txBox="1"/>
          <p:nvPr/>
        </p:nvSpPr>
        <p:spPr>
          <a:xfrm>
            <a:off x="0" y="8449943"/>
            <a:ext cx="18288000" cy="18723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279"/>
              </a:lnSpc>
            </a:pPr>
            <a:r>
              <a:rPr lang="en-US" sz="5400" dirty="0">
                <a:solidFill>
                  <a:srgbClr val="000000"/>
                </a:solidFill>
                <a:latin typeface="Canva Student Font"/>
              </a:rPr>
              <a:t>This man has slipped on his way running out of the house and is badly hurt. </a:t>
            </a:r>
          </a:p>
          <a:p>
            <a:pPr algn="ctr">
              <a:lnSpc>
                <a:spcPts val="7279"/>
              </a:lnSpc>
            </a:pPr>
            <a:r>
              <a:rPr lang="en-US" sz="5400" dirty="0">
                <a:solidFill>
                  <a:srgbClr val="000000"/>
                </a:solidFill>
                <a:latin typeface="Canva Student Font"/>
              </a:rPr>
              <a:t>Should you move him by yourself? </a:t>
            </a:r>
            <a:r>
              <a:rPr lang="en-US" sz="6000" b="1" dirty="0">
                <a:solidFill>
                  <a:srgbClr val="C00000"/>
                </a:solidFill>
                <a:latin typeface="Canva Student Font"/>
              </a:rPr>
              <a:t>No! </a:t>
            </a:r>
            <a:endParaRPr lang="en-US" sz="5400" b="1" dirty="0">
              <a:solidFill>
                <a:srgbClr val="C00000"/>
              </a:solidFill>
              <a:latin typeface="Canva Student Font"/>
            </a:endParaRPr>
          </a:p>
        </p:txBody>
      </p:sp>
      <p:pic>
        <p:nvPicPr>
          <p:cNvPr id="13" name="Picture 4">
            <a:extLst>
              <a:ext uri="{FF2B5EF4-FFF2-40B4-BE49-F238E27FC236}">
                <a16:creationId xmlns:a16="http://schemas.microsoft.com/office/drawing/2014/main" id="{7F429D03-36E3-10DA-DEB0-700CDEDBCB6B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>
          <a:xfrm>
            <a:off x="6355545" y="4976583"/>
            <a:ext cx="1322998" cy="2386996"/>
          </a:xfrm>
          <a:prstGeom prst="rect">
            <a:avLst/>
          </a:prstGeom>
        </p:spPr>
      </p:pic>
      <p:pic>
        <p:nvPicPr>
          <p:cNvPr id="14" name="Picture 5">
            <a:extLst>
              <a:ext uri="{FF2B5EF4-FFF2-40B4-BE49-F238E27FC236}">
                <a16:creationId xmlns:a16="http://schemas.microsoft.com/office/drawing/2014/main" id="{BD59897E-69E5-1206-0393-5CFECDFB611B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>
          <a:xfrm>
            <a:off x="11016529" y="4280337"/>
            <a:ext cx="1322997" cy="351725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7"/>
          <p:cNvSpPr txBox="1"/>
          <p:nvPr/>
        </p:nvSpPr>
        <p:spPr>
          <a:xfrm>
            <a:off x="6800422" y="8880340"/>
            <a:ext cx="5808241" cy="97911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7279"/>
              </a:lnSpc>
            </a:pPr>
            <a:r>
              <a:rPr lang="en-US" sz="7200" dirty="0">
                <a:solidFill>
                  <a:srgbClr val="000000"/>
                </a:solidFill>
                <a:latin typeface="Canva Student Font"/>
              </a:rPr>
              <a:t>Why  not? 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6FDD0B31-BA74-0870-6097-0AF41085CE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2" y="-24248"/>
            <a:ext cx="18288000" cy="2042160"/>
          </a:xfrm>
          <a:prstGeom prst="rect">
            <a:avLst/>
          </a:prstGeom>
        </p:spPr>
      </p:pic>
      <p:sp>
        <p:nvSpPr>
          <p:cNvPr id="10" name="Freeform 3">
            <a:extLst>
              <a:ext uri="{FF2B5EF4-FFF2-40B4-BE49-F238E27FC236}">
                <a16:creationId xmlns:a16="http://schemas.microsoft.com/office/drawing/2014/main" id="{D279B7E5-3FF5-1CC4-6F08-1A86C9083248}"/>
              </a:ext>
            </a:extLst>
          </p:cNvPr>
          <p:cNvSpPr/>
          <p:nvPr/>
        </p:nvSpPr>
        <p:spPr>
          <a:xfrm>
            <a:off x="3200400" y="342900"/>
            <a:ext cx="11887200" cy="8243907"/>
          </a:xfrm>
          <a:custGeom>
            <a:avLst/>
            <a:gdLst/>
            <a:ahLst/>
            <a:cxnLst/>
            <a:rect l="l" t="t" r="r" b="b"/>
            <a:pathLst>
              <a:path w="8078528" h="5998307">
                <a:moveTo>
                  <a:pt x="0" y="0"/>
                </a:moveTo>
                <a:lnTo>
                  <a:pt x="8078528" y="0"/>
                </a:lnTo>
                <a:lnTo>
                  <a:pt x="8078528" y="5998306"/>
                </a:lnTo>
                <a:lnTo>
                  <a:pt x="0" y="599830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11" name="Freeform 6">
            <a:extLst>
              <a:ext uri="{FF2B5EF4-FFF2-40B4-BE49-F238E27FC236}">
                <a16:creationId xmlns:a16="http://schemas.microsoft.com/office/drawing/2014/main" id="{25BF9BA0-98ED-3546-7B77-0C9AEBBD98FF}"/>
              </a:ext>
            </a:extLst>
          </p:cNvPr>
          <p:cNvSpPr/>
          <p:nvPr/>
        </p:nvSpPr>
        <p:spPr>
          <a:xfrm rot="1277324">
            <a:off x="13127151" y="6701918"/>
            <a:ext cx="2548636" cy="1852580"/>
          </a:xfrm>
          <a:custGeom>
            <a:avLst/>
            <a:gdLst/>
            <a:ahLst/>
            <a:cxnLst/>
            <a:rect l="l" t="t" r="r" b="b"/>
            <a:pathLst>
              <a:path w="1778437" h="1433865">
                <a:moveTo>
                  <a:pt x="0" y="0"/>
                </a:moveTo>
                <a:lnTo>
                  <a:pt x="1778437" y="0"/>
                </a:lnTo>
                <a:lnTo>
                  <a:pt x="1778437" y="1433865"/>
                </a:lnTo>
                <a:lnTo>
                  <a:pt x="0" y="1433865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pic>
        <p:nvPicPr>
          <p:cNvPr id="13" name="Picture 4">
            <a:extLst>
              <a:ext uri="{FF2B5EF4-FFF2-40B4-BE49-F238E27FC236}">
                <a16:creationId xmlns:a16="http://schemas.microsoft.com/office/drawing/2014/main" id="{92130539-6F6E-B514-9052-8353B8C4E4F5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>
          <a:xfrm>
            <a:off x="6355545" y="4976583"/>
            <a:ext cx="1322998" cy="2386996"/>
          </a:xfrm>
          <a:prstGeom prst="rect">
            <a:avLst/>
          </a:prstGeom>
        </p:spPr>
      </p:pic>
      <p:pic>
        <p:nvPicPr>
          <p:cNvPr id="14" name="Picture 5">
            <a:extLst>
              <a:ext uri="{FF2B5EF4-FFF2-40B4-BE49-F238E27FC236}">
                <a16:creationId xmlns:a16="http://schemas.microsoft.com/office/drawing/2014/main" id="{78FC8121-47A6-3CCC-9A1C-4A70311AF9E5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>
          <a:xfrm>
            <a:off x="11016529" y="4280337"/>
            <a:ext cx="1322997" cy="35172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5334000" y="2406460"/>
            <a:ext cx="10744200" cy="7405758"/>
          </a:xfrm>
          <a:custGeom>
            <a:avLst/>
            <a:gdLst/>
            <a:ahLst/>
            <a:cxnLst/>
            <a:rect l="l" t="t" r="r" b="b"/>
            <a:pathLst>
              <a:path w="10257796" h="6834257">
                <a:moveTo>
                  <a:pt x="0" y="0"/>
                </a:moveTo>
                <a:lnTo>
                  <a:pt x="10257796" y="0"/>
                </a:lnTo>
                <a:lnTo>
                  <a:pt x="10257796" y="6834257"/>
                </a:lnTo>
                <a:lnTo>
                  <a:pt x="0" y="6834257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4" name="TextBox 4"/>
          <p:cNvSpPr txBox="1"/>
          <p:nvPr/>
        </p:nvSpPr>
        <p:spPr>
          <a:xfrm>
            <a:off x="659106" y="5390496"/>
            <a:ext cx="4265378" cy="11299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544" dirty="0">
                <a:solidFill>
                  <a:srgbClr val="000000"/>
                </a:solidFill>
                <a:latin typeface="Canva Student Font"/>
              </a:rPr>
              <a:t>Safe or unsafe?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17793084" y="9522023"/>
            <a:ext cx="237009" cy="5803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FEF4F0"/>
                </a:solidFill>
                <a:latin typeface="Canva Sans"/>
              </a:rPr>
              <a:t>2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055D682-E9C0-A05A-10A0-942ADF7F56E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2" y="-24248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6"/>
          <p:cNvSpPr txBox="1"/>
          <p:nvPr/>
        </p:nvSpPr>
        <p:spPr>
          <a:xfrm>
            <a:off x="17641503" y="9522023"/>
            <a:ext cx="540172" cy="5803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FEF4F0"/>
                </a:solidFill>
                <a:latin typeface="Canva Sans"/>
              </a:rPr>
              <a:t>20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085EE675-AD15-F392-4EAF-5C6B6EF484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2" y="-24248"/>
            <a:ext cx="18288000" cy="2042160"/>
          </a:xfrm>
          <a:prstGeom prst="rect">
            <a:avLst/>
          </a:prstGeom>
        </p:spPr>
      </p:pic>
      <p:sp>
        <p:nvSpPr>
          <p:cNvPr id="10" name="Freeform 3">
            <a:extLst>
              <a:ext uri="{FF2B5EF4-FFF2-40B4-BE49-F238E27FC236}">
                <a16:creationId xmlns:a16="http://schemas.microsoft.com/office/drawing/2014/main" id="{D1924992-252E-9838-E729-3BAF47764DFD}"/>
              </a:ext>
            </a:extLst>
          </p:cNvPr>
          <p:cNvSpPr/>
          <p:nvPr/>
        </p:nvSpPr>
        <p:spPr>
          <a:xfrm>
            <a:off x="3200400" y="342901"/>
            <a:ext cx="11887200" cy="8215332"/>
          </a:xfrm>
          <a:custGeom>
            <a:avLst/>
            <a:gdLst/>
            <a:ahLst/>
            <a:cxnLst/>
            <a:rect l="l" t="t" r="r" b="b"/>
            <a:pathLst>
              <a:path w="8078528" h="5998307">
                <a:moveTo>
                  <a:pt x="0" y="0"/>
                </a:moveTo>
                <a:lnTo>
                  <a:pt x="8078528" y="0"/>
                </a:lnTo>
                <a:lnTo>
                  <a:pt x="8078528" y="5998306"/>
                </a:lnTo>
                <a:lnTo>
                  <a:pt x="0" y="599830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11" name="Freeform 6">
            <a:extLst>
              <a:ext uri="{FF2B5EF4-FFF2-40B4-BE49-F238E27FC236}">
                <a16:creationId xmlns:a16="http://schemas.microsoft.com/office/drawing/2014/main" id="{1CFABB4B-6B42-111B-AE2F-E28AD4F4CB52}"/>
              </a:ext>
            </a:extLst>
          </p:cNvPr>
          <p:cNvSpPr/>
          <p:nvPr/>
        </p:nvSpPr>
        <p:spPr>
          <a:xfrm rot="1277324">
            <a:off x="13127150" y="6701918"/>
            <a:ext cx="2548636" cy="1852580"/>
          </a:xfrm>
          <a:custGeom>
            <a:avLst/>
            <a:gdLst/>
            <a:ahLst/>
            <a:cxnLst/>
            <a:rect l="l" t="t" r="r" b="b"/>
            <a:pathLst>
              <a:path w="1778437" h="1433865">
                <a:moveTo>
                  <a:pt x="0" y="0"/>
                </a:moveTo>
                <a:lnTo>
                  <a:pt x="1778437" y="0"/>
                </a:lnTo>
                <a:lnTo>
                  <a:pt x="1778437" y="1433865"/>
                </a:lnTo>
                <a:lnTo>
                  <a:pt x="0" y="1433865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pic>
        <p:nvPicPr>
          <p:cNvPr id="13" name="Picture 4">
            <a:extLst>
              <a:ext uri="{FF2B5EF4-FFF2-40B4-BE49-F238E27FC236}">
                <a16:creationId xmlns:a16="http://schemas.microsoft.com/office/drawing/2014/main" id="{FACCF688-F0E8-60F5-7B05-196BE04B488A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>
          <a:xfrm>
            <a:off x="6355545" y="4976583"/>
            <a:ext cx="1322998" cy="2386996"/>
          </a:xfrm>
          <a:prstGeom prst="rect">
            <a:avLst/>
          </a:prstGeom>
        </p:spPr>
      </p:pic>
      <p:pic>
        <p:nvPicPr>
          <p:cNvPr id="14" name="Picture 5">
            <a:extLst>
              <a:ext uri="{FF2B5EF4-FFF2-40B4-BE49-F238E27FC236}">
                <a16:creationId xmlns:a16="http://schemas.microsoft.com/office/drawing/2014/main" id="{CFE9BC9B-DEB3-8AB3-8EB1-A250AD801D7A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>
          <a:xfrm>
            <a:off x="11016529" y="4280337"/>
            <a:ext cx="1322997" cy="3517250"/>
          </a:xfrm>
          <a:prstGeom prst="rect">
            <a:avLst/>
          </a:prstGeom>
        </p:spPr>
      </p:pic>
      <p:sp>
        <p:nvSpPr>
          <p:cNvPr id="7" name="TextBox 7"/>
          <p:cNvSpPr txBox="1"/>
          <p:nvPr/>
        </p:nvSpPr>
        <p:spPr>
          <a:xfrm>
            <a:off x="2667000" y="8430065"/>
            <a:ext cx="14288703" cy="189218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7279"/>
              </a:lnSpc>
            </a:pPr>
            <a:r>
              <a:rPr lang="en-US" sz="6000" dirty="0">
                <a:solidFill>
                  <a:srgbClr val="000000"/>
                </a:solidFill>
                <a:latin typeface="Canva Student Font"/>
              </a:rPr>
              <a:t>Why  not? </a:t>
            </a:r>
          </a:p>
          <a:p>
            <a:pPr algn="ctr">
              <a:lnSpc>
                <a:spcPts val="7279"/>
              </a:lnSpc>
            </a:pPr>
            <a:r>
              <a:rPr lang="en-US" sz="6000" dirty="0">
                <a:solidFill>
                  <a:srgbClr val="C00000"/>
                </a:solidFill>
                <a:latin typeface="Canva Student Font"/>
              </a:rPr>
              <a:t>Because it could </a:t>
            </a:r>
            <a:r>
              <a:rPr lang="en-US" sz="6000" b="1" dirty="0">
                <a:solidFill>
                  <a:srgbClr val="C00000"/>
                </a:solidFill>
                <a:latin typeface="Canva Student Font"/>
              </a:rPr>
              <a:t>hurt him </a:t>
            </a:r>
            <a:r>
              <a:rPr lang="en-US" sz="6000" dirty="0">
                <a:solidFill>
                  <a:srgbClr val="C00000"/>
                </a:solidFill>
                <a:latin typeface="Canva Student Font"/>
              </a:rPr>
              <a:t>more or could </a:t>
            </a:r>
            <a:r>
              <a:rPr lang="en-US" sz="6000" b="1" dirty="0">
                <a:solidFill>
                  <a:srgbClr val="C00000"/>
                </a:solidFill>
                <a:latin typeface="Canva Student Font"/>
              </a:rPr>
              <a:t>hurt you</a:t>
            </a:r>
            <a:r>
              <a:rPr lang="en-US" sz="5199" b="1" dirty="0">
                <a:solidFill>
                  <a:srgbClr val="C00000"/>
                </a:solidFill>
                <a:latin typeface="Canva Student Font"/>
              </a:rPr>
              <a:t>. 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10777" b="-10777"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4" name="TextBox 4"/>
          <p:cNvSpPr txBox="1"/>
          <p:nvPr/>
        </p:nvSpPr>
        <p:spPr>
          <a:xfrm>
            <a:off x="907570" y="3675894"/>
            <a:ext cx="16210923" cy="359854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3230"/>
              </a:lnSpc>
            </a:pPr>
            <a:r>
              <a:rPr lang="en-US" sz="16537" dirty="0">
                <a:solidFill>
                  <a:srgbClr val="E21835"/>
                </a:solidFill>
                <a:latin typeface="Garet ExtraBold Bold"/>
              </a:rPr>
              <a:t>FIRST AID PROGRAMME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1066800" y="7795259"/>
            <a:ext cx="7111938" cy="41742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2880"/>
              </a:lnSpc>
            </a:pPr>
            <a:r>
              <a:rPr lang="en-US" sz="3600" dirty="0">
                <a:solidFill>
                  <a:srgbClr val="E21835"/>
                </a:solidFill>
                <a:latin typeface="Garet ExtraBold"/>
              </a:rPr>
              <a:t>Module 2 - Wound Care</a:t>
            </a:r>
          </a:p>
        </p:txBody>
      </p:sp>
      <p:sp>
        <p:nvSpPr>
          <p:cNvPr id="7" name="TextBox 7"/>
          <p:cNvSpPr txBox="1"/>
          <p:nvPr/>
        </p:nvSpPr>
        <p:spPr>
          <a:xfrm rot="-907258">
            <a:off x="8786837" y="6475185"/>
            <a:ext cx="5598303" cy="159851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1059"/>
              </a:lnSpc>
            </a:pPr>
            <a:r>
              <a:rPr lang="en-US" sz="13800" b="1" dirty="0">
                <a:solidFill>
                  <a:srgbClr val="FFFFFF"/>
                </a:solidFill>
                <a:latin typeface="Benedict"/>
              </a:rPr>
              <a:t>Reception</a:t>
            </a:r>
            <a:endParaRPr lang="en-US" sz="9600" b="1" dirty="0">
              <a:solidFill>
                <a:srgbClr val="FFFFFF"/>
              </a:solidFill>
              <a:latin typeface="Benedict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B3A1DE2-8DD4-BE6E-5A3F-6AA26A19D25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2" y="-24248"/>
            <a:ext cx="18288000" cy="204216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6FB1ABF-7E1A-663A-F91F-4DC7F539429A}"/>
              </a:ext>
            </a:extLst>
          </p:cNvPr>
          <p:cNvSpPr txBox="1"/>
          <p:nvPr/>
        </p:nvSpPr>
        <p:spPr>
          <a:xfrm>
            <a:off x="11811000" y="9612077"/>
            <a:ext cx="5526777" cy="41742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880"/>
              </a:lnSpc>
            </a:pPr>
            <a:r>
              <a:rPr lang="en-US" sz="3600" dirty="0">
                <a:solidFill>
                  <a:srgbClr val="E21835"/>
                </a:solidFill>
                <a:latin typeface="Garet ExtraBold"/>
              </a:rPr>
              <a:t>Ages 4-5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7"/>
          <p:cNvSpPr/>
          <p:nvPr/>
        </p:nvSpPr>
        <p:spPr>
          <a:xfrm>
            <a:off x="1065135" y="4376737"/>
            <a:ext cx="3847942" cy="5011827"/>
          </a:xfrm>
          <a:custGeom>
            <a:avLst/>
            <a:gdLst/>
            <a:ahLst/>
            <a:cxnLst/>
            <a:rect l="l" t="t" r="r" b="b"/>
            <a:pathLst>
              <a:path w="2582037" h="4114800">
                <a:moveTo>
                  <a:pt x="0" y="0"/>
                </a:moveTo>
                <a:lnTo>
                  <a:pt x="2582037" y="0"/>
                </a:lnTo>
                <a:lnTo>
                  <a:pt x="2582037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4" name="Freeform 4"/>
          <p:cNvSpPr/>
          <p:nvPr/>
        </p:nvSpPr>
        <p:spPr>
          <a:xfrm>
            <a:off x="-293016" y="8584552"/>
            <a:ext cx="7315200" cy="1702447"/>
          </a:xfrm>
          <a:custGeom>
            <a:avLst/>
            <a:gdLst/>
            <a:ahLst/>
            <a:cxnLst/>
            <a:rect l="l" t="t" r="r" b="b"/>
            <a:pathLst>
              <a:path w="7315200" h="1702447">
                <a:moveTo>
                  <a:pt x="0" y="0"/>
                </a:moveTo>
                <a:lnTo>
                  <a:pt x="7315200" y="0"/>
                </a:lnTo>
                <a:lnTo>
                  <a:pt x="7315200" y="1702446"/>
                </a:lnTo>
                <a:lnTo>
                  <a:pt x="0" y="1702446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5" name="Freeform 5"/>
          <p:cNvSpPr/>
          <p:nvPr/>
        </p:nvSpPr>
        <p:spPr>
          <a:xfrm>
            <a:off x="11125200" y="8584553"/>
            <a:ext cx="7315200" cy="1702447"/>
          </a:xfrm>
          <a:custGeom>
            <a:avLst/>
            <a:gdLst/>
            <a:ahLst/>
            <a:cxnLst/>
            <a:rect l="l" t="t" r="r" b="b"/>
            <a:pathLst>
              <a:path w="7315200" h="1702447">
                <a:moveTo>
                  <a:pt x="0" y="0"/>
                </a:moveTo>
                <a:lnTo>
                  <a:pt x="7315200" y="0"/>
                </a:lnTo>
                <a:lnTo>
                  <a:pt x="7315200" y="1702447"/>
                </a:lnTo>
                <a:lnTo>
                  <a:pt x="0" y="1702447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6" name="Freeform 6"/>
          <p:cNvSpPr/>
          <p:nvPr/>
        </p:nvSpPr>
        <p:spPr>
          <a:xfrm>
            <a:off x="5912536" y="8600568"/>
            <a:ext cx="7315200" cy="1702447"/>
          </a:xfrm>
          <a:custGeom>
            <a:avLst/>
            <a:gdLst/>
            <a:ahLst/>
            <a:cxnLst/>
            <a:rect l="l" t="t" r="r" b="b"/>
            <a:pathLst>
              <a:path w="7315200" h="1702447">
                <a:moveTo>
                  <a:pt x="0" y="0"/>
                </a:moveTo>
                <a:lnTo>
                  <a:pt x="7315200" y="0"/>
                </a:lnTo>
                <a:lnTo>
                  <a:pt x="7315200" y="1702447"/>
                </a:lnTo>
                <a:lnTo>
                  <a:pt x="0" y="1702447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8" name="TextBox 8"/>
          <p:cNvSpPr txBox="1"/>
          <p:nvPr/>
        </p:nvSpPr>
        <p:spPr>
          <a:xfrm>
            <a:off x="5196726" y="5198868"/>
            <a:ext cx="7176195" cy="16765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3641"/>
              </a:lnSpc>
            </a:pPr>
            <a:r>
              <a:rPr lang="en-US" sz="9744" dirty="0">
                <a:solidFill>
                  <a:srgbClr val="000000"/>
                </a:solidFill>
                <a:latin typeface="Canva Student Font"/>
              </a:rPr>
              <a:t>Kelly's Adventures!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A6AAA145-3DD4-D3A1-24AB-658E019B5A8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2" y="-24248"/>
            <a:ext cx="18288000" cy="2042160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>
          <a:xfrm>
            <a:off x="10820400" y="1104900"/>
            <a:ext cx="6515100" cy="6515100"/>
          </a:xfrm>
          <a:prstGeom prst="rect">
            <a:avLst/>
          </a:prstGeom>
        </p:spPr>
      </p:pic>
      <p:pic>
        <p:nvPicPr>
          <p:cNvPr id="12" name="Graphic 11" descr="Butterfly with solid fill">
            <a:extLst>
              <a:ext uri="{FF2B5EF4-FFF2-40B4-BE49-F238E27FC236}">
                <a16:creationId xmlns:a16="http://schemas.microsoft.com/office/drawing/2014/main" id="{ACC88442-6962-2036-02BB-BE9B021C595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rot="2138614">
            <a:off x="4211692" y="3140867"/>
            <a:ext cx="1902601" cy="1902601"/>
          </a:xfrm>
          <a:prstGeom prst="rect">
            <a:avLst/>
          </a:prstGeom>
        </p:spPr>
      </p:pic>
      <p:pic>
        <p:nvPicPr>
          <p:cNvPr id="14" name="Graphic 13" descr="Butterfly outline">
            <a:extLst>
              <a:ext uri="{FF2B5EF4-FFF2-40B4-BE49-F238E27FC236}">
                <a16:creationId xmlns:a16="http://schemas.microsoft.com/office/drawing/2014/main" id="{B3C1F1EF-60CF-927B-F6EB-30E5CF49B7F0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 rot="1995817">
            <a:off x="4673087" y="2089727"/>
            <a:ext cx="1349995" cy="1349995"/>
          </a:xfrm>
          <a:prstGeom prst="rect">
            <a:avLst/>
          </a:prstGeom>
        </p:spPr>
      </p:pic>
      <p:pic>
        <p:nvPicPr>
          <p:cNvPr id="15" name="Graphic 14" descr="Butterfly outline">
            <a:extLst>
              <a:ext uri="{FF2B5EF4-FFF2-40B4-BE49-F238E27FC236}">
                <a16:creationId xmlns:a16="http://schemas.microsoft.com/office/drawing/2014/main" id="{1C22E5F8-1E2B-D7EF-DB32-7A331E96B6E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 rot="1995817">
            <a:off x="6140429" y="2268075"/>
            <a:ext cx="1184942" cy="1184942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3"/>
          <p:cNvSpPr txBox="1"/>
          <p:nvPr/>
        </p:nvSpPr>
        <p:spPr>
          <a:xfrm>
            <a:off x="415720" y="1942952"/>
            <a:ext cx="9475937" cy="707886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9162"/>
              </a:lnSpc>
            </a:pPr>
            <a:r>
              <a:rPr lang="en-US" sz="6000" dirty="0">
                <a:solidFill>
                  <a:srgbClr val="000000"/>
                </a:solidFill>
                <a:latin typeface="Canva Student Font"/>
              </a:rPr>
              <a:t>Kelly was a nice girl.</a:t>
            </a:r>
          </a:p>
          <a:p>
            <a:pPr>
              <a:lnSpc>
                <a:spcPts val="9162"/>
              </a:lnSpc>
            </a:pPr>
            <a:r>
              <a:rPr lang="en-US" sz="6000" dirty="0">
                <a:solidFill>
                  <a:srgbClr val="000000"/>
                </a:solidFill>
                <a:latin typeface="Canva Student Font"/>
              </a:rPr>
              <a:t>She loved going on adventures!</a:t>
            </a:r>
          </a:p>
          <a:p>
            <a:pPr>
              <a:lnSpc>
                <a:spcPts val="9162"/>
              </a:lnSpc>
            </a:pPr>
            <a:r>
              <a:rPr lang="en-US" sz="6000" dirty="0">
                <a:solidFill>
                  <a:srgbClr val="000000"/>
                </a:solidFill>
                <a:latin typeface="Canva Student Font"/>
              </a:rPr>
              <a:t>She was very curious and would explore in all types of places...</a:t>
            </a:r>
          </a:p>
          <a:p>
            <a:pPr>
              <a:lnSpc>
                <a:spcPts val="9162"/>
              </a:lnSpc>
            </a:pPr>
            <a:endParaRPr lang="en-US" sz="6000" dirty="0">
              <a:solidFill>
                <a:srgbClr val="000000"/>
              </a:solidFill>
              <a:latin typeface="Canva Student Font"/>
            </a:endParaRPr>
          </a:p>
          <a:p>
            <a:pPr>
              <a:lnSpc>
                <a:spcPts val="9162"/>
              </a:lnSpc>
            </a:pPr>
            <a:r>
              <a:rPr lang="en-US" sz="6000" dirty="0">
                <a:solidFill>
                  <a:srgbClr val="000000"/>
                </a:solidFill>
                <a:latin typeface="Canva Student Font"/>
              </a:rPr>
              <a:t>Even places that were </a:t>
            </a:r>
            <a:r>
              <a:rPr lang="en-US" sz="6000" b="1" dirty="0">
                <a:solidFill>
                  <a:srgbClr val="C00000"/>
                </a:solidFill>
                <a:latin typeface="Canva Student Font"/>
              </a:rPr>
              <a:t>NOT safe!</a:t>
            </a:r>
          </a:p>
        </p:txBody>
      </p:sp>
      <p:sp>
        <p:nvSpPr>
          <p:cNvPr id="4" name="Freeform 4"/>
          <p:cNvSpPr/>
          <p:nvPr/>
        </p:nvSpPr>
        <p:spPr>
          <a:xfrm rot="20962284">
            <a:off x="9054091" y="2079914"/>
            <a:ext cx="3962400" cy="4726119"/>
          </a:xfrm>
          <a:custGeom>
            <a:avLst/>
            <a:gdLst/>
            <a:ahLst/>
            <a:cxnLst/>
            <a:rect l="l" t="t" r="r" b="b"/>
            <a:pathLst>
              <a:path w="3482149" h="4114800">
                <a:moveTo>
                  <a:pt x="0" y="0"/>
                </a:moveTo>
                <a:lnTo>
                  <a:pt x="3482149" y="0"/>
                </a:lnTo>
                <a:lnTo>
                  <a:pt x="3482149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6" name="Freeform 6"/>
          <p:cNvSpPr/>
          <p:nvPr/>
        </p:nvSpPr>
        <p:spPr>
          <a:xfrm>
            <a:off x="8736606" y="7102332"/>
            <a:ext cx="5469892" cy="2755458"/>
          </a:xfrm>
          <a:custGeom>
            <a:avLst/>
            <a:gdLst/>
            <a:ahLst/>
            <a:cxnLst/>
            <a:rect l="l" t="t" r="r" b="b"/>
            <a:pathLst>
              <a:path w="5469892" h="2755458">
                <a:moveTo>
                  <a:pt x="0" y="0"/>
                </a:moveTo>
                <a:lnTo>
                  <a:pt x="5469892" y="0"/>
                </a:lnTo>
                <a:lnTo>
                  <a:pt x="5469892" y="2755458"/>
                </a:lnTo>
                <a:lnTo>
                  <a:pt x="0" y="2755458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7" name="TextBox 7"/>
          <p:cNvSpPr txBox="1"/>
          <p:nvPr/>
        </p:nvSpPr>
        <p:spPr>
          <a:xfrm>
            <a:off x="17667845" y="9522023"/>
            <a:ext cx="487487" cy="5803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FEF4F0"/>
                </a:solidFill>
                <a:latin typeface="Canva Sans"/>
              </a:rPr>
              <a:t>23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B2E55C5-FDD8-6A29-8CBB-D2BAAED49D5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2" y="-24248"/>
            <a:ext cx="18288000" cy="2042160"/>
          </a:xfrm>
          <a:prstGeom prst="rect">
            <a:avLst/>
          </a:prstGeom>
        </p:spPr>
      </p:pic>
      <p:sp>
        <p:nvSpPr>
          <p:cNvPr id="5" name="Freeform 5"/>
          <p:cNvSpPr/>
          <p:nvPr/>
        </p:nvSpPr>
        <p:spPr>
          <a:xfrm>
            <a:off x="12615186" y="1680532"/>
            <a:ext cx="5748448" cy="8692714"/>
          </a:xfrm>
          <a:custGeom>
            <a:avLst/>
            <a:gdLst/>
            <a:ahLst/>
            <a:cxnLst/>
            <a:rect l="l" t="t" r="r" b="b"/>
            <a:pathLst>
              <a:path w="5254509" h="8052887">
                <a:moveTo>
                  <a:pt x="0" y="0"/>
                </a:moveTo>
                <a:lnTo>
                  <a:pt x="5254508" y="0"/>
                </a:lnTo>
                <a:lnTo>
                  <a:pt x="5254508" y="8052886"/>
                </a:lnTo>
                <a:lnTo>
                  <a:pt x="0" y="8052886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9" name="Freeform 4">
            <a:extLst>
              <a:ext uri="{FF2B5EF4-FFF2-40B4-BE49-F238E27FC236}">
                <a16:creationId xmlns:a16="http://schemas.microsoft.com/office/drawing/2014/main" id="{4DD979C9-6C99-8678-DFDB-48C41AACF40F}"/>
              </a:ext>
            </a:extLst>
          </p:cNvPr>
          <p:cNvSpPr/>
          <p:nvPr/>
        </p:nvSpPr>
        <p:spPr>
          <a:xfrm>
            <a:off x="-314187" y="8599991"/>
            <a:ext cx="7315200" cy="1702447"/>
          </a:xfrm>
          <a:custGeom>
            <a:avLst/>
            <a:gdLst/>
            <a:ahLst/>
            <a:cxnLst/>
            <a:rect l="l" t="t" r="r" b="b"/>
            <a:pathLst>
              <a:path w="7315200" h="1702447">
                <a:moveTo>
                  <a:pt x="0" y="0"/>
                </a:moveTo>
                <a:lnTo>
                  <a:pt x="7315200" y="0"/>
                </a:lnTo>
                <a:lnTo>
                  <a:pt x="7315200" y="1702446"/>
                </a:lnTo>
                <a:lnTo>
                  <a:pt x="0" y="1702446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10" name="Freeform 4">
            <a:extLst>
              <a:ext uri="{FF2B5EF4-FFF2-40B4-BE49-F238E27FC236}">
                <a16:creationId xmlns:a16="http://schemas.microsoft.com/office/drawing/2014/main" id="{5ECE5461-6C4D-7AD3-0B37-7FD3C1844DEF}"/>
              </a:ext>
            </a:extLst>
          </p:cNvPr>
          <p:cNvSpPr/>
          <p:nvPr/>
        </p:nvSpPr>
        <p:spPr>
          <a:xfrm>
            <a:off x="11471552" y="8670799"/>
            <a:ext cx="7315200" cy="1702447"/>
          </a:xfrm>
          <a:custGeom>
            <a:avLst/>
            <a:gdLst/>
            <a:ahLst/>
            <a:cxnLst/>
            <a:rect l="l" t="t" r="r" b="b"/>
            <a:pathLst>
              <a:path w="7315200" h="1702447">
                <a:moveTo>
                  <a:pt x="0" y="0"/>
                </a:moveTo>
                <a:lnTo>
                  <a:pt x="7315200" y="0"/>
                </a:lnTo>
                <a:lnTo>
                  <a:pt x="7315200" y="1702446"/>
                </a:lnTo>
                <a:lnTo>
                  <a:pt x="0" y="1702446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11" name="Freeform 4">
            <a:extLst>
              <a:ext uri="{FF2B5EF4-FFF2-40B4-BE49-F238E27FC236}">
                <a16:creationId xmlns:a16="http://schemas.microsoft.com/office/drawing/2014/main" id="{35DC0AC0-CD8E-BF71-0D68-24CE429C460C}"/>
              </a:ext>
            </a:extLst>
          </p:cNvPr>
          <p:cNvSpPr/>
          <p:nvPr/>
        </p:nvSpPr>
        <p:spPr>
          <a:xfrm>
            <a:off x="5583752" y="8635395"/>
            <a:ext cx="7315200" cy="1702447"/>
          </a:xfrm>
          <a:custGeom>
            <a:avLst/>
            <a:gdLst/>
            <a:ahLst/>
            <a:cxnLst/>
            <a:rect l="l" t="t" r="r" b="b"/>
            <a:pathLst>
              <a:path w="7315200" h="1702447">
                <a:moveTo>
                  <a:pt x="0" y="0"/>
                </a:moveTo>
                <a:lnTo>
                  <a:pt x="7315200" y="0"/>
                </a:lnTo>
                <a:lnTo>
                  <a:pt x="7315200" y="1702446"/>
                </a:lnTo>
                <a:lnTo>
                  <a:pt x="0" y="1702446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1143000" y="4995862"/>
            <a:ext cx="3771900" cy="5257800"/>
          </a:xfrm>
          <a:custGeom>
            <a:avLst/>
            <a:gdLst/>
            <a:ahLst/>
            <a:cxnLst/>
            <a:rect l="l" t="t" r="r" b="b"/>
            <a:pathLst>
              <a:path w="2899219" h="4114800">
                <a:moveTo>
                  <a:pt x="0" y="0"/>
                </a:moveTo>
                <a:lnTo>
                  <a:pt x="2899219" y="0"/>
                </a:lnTo>
                <a:lnTo>
                  <a:pt x="2899219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4" name="Freeform 4"/>
          <p:cNvSpPr/>
          <p:nvPr/>
        </p:nvSpPr>
        <p:spPr>
          <a:xfrm>
            <a:off x="13144734" y="6286500"/>
            <a:ext cx="5029200" cy="4000500"/>
          </a:xfrm>
          <a:custGeom>
            <a:avLst/>
            <a:gdLst/>
            <a:ahLst/>
            <a:cxnLst/>
            <a:rect l="l" t="t" r="r" b="b"/>
            <a:pathLst>
              <a:path w="3496676" h="2905420">
                <a:moveTo>
                  <a:pt x="0" y="0"/>
                </a:moveTo>
                <a:lnTo>
                  <a:pt x="3496676" y="0"/>
                </a:lnTo>
                <a:lnTo>
                  <a:pt x="3496676" y="2905420"/>
                </a:lnTo>
                <a:lnTo>
                  <a:pt x="0" y="290542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5" name="Freeform 5"/>
          <p:cNvSpPr/>
          <p:nvPr/>
        </p:nvSpPr>
        <p:spPr>
          <a:xfrm>
            <a:off x="11658600" y="7989561"/>
            <a:ext cx="1866902" cy="2264101"/>
          </a:xfrm>
          <a:custGeom>
            <a:avLst/>
            <a:gdLst/>
            <a:ahLst/>
            <a:cxnLst/>
            <a:rect l="l" t="t" r="r" b="b"/>
            <a:pathLst>
              <a:path w="1565888" h="1581705">
                <a:moveTo>
                  <a:pt x="0" y="0"/>
                </a:moveTo>
                <a:lnTo>
                  <a:pt x="1565888" y="0"/>
                </a:lnTo>
                <a:lnTo>
                  <a:pt x="1565888" y="1581705"/>
                </a:lnTo>
                <a:lnTo>
                  <a:pt x="0" y="1581705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6" name="TextBox 6"/>
          <p:cNvSpPr txBox="1"/>
          <p:nvPr/>
        </p:nvSpPr>
        <p:spPr>
          <a:xfrm>
            <a:off x="2415351" y="1722003"/>
            <a:ext cx="13457296" cy="235962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000" dirty="0">
                <a:solidFill>
                  <a:srgbClr val="000000"/>
                </a:solidFill>
                <a:latin typeface="Canva Student Font"/>
              </a:rPr>
              <a:t>One afternoon, Kelly was a bit bored after school. </a:t>
            </a:r>
          </a:p>
          <a:p>
            <a:pPr algn="ctr">
              <a:lnSpc>
                <a:spcPts val="9162"/>
              </a:lnSpc>
            </a:pPr>
            <a:r>
              <a:rPr lang="en-US" sz="6000" dirty="0">
                <a:solidFill>
                  <a:srgbClr val="000000"/>
                </a:solidFill>
                <a:latin typeface="Canva Student Font"/>
              </a:rPr>
              <a:t>She thought to herself: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73306DC-E928-8CE1-A9C9-E3E102AC264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2" y="-24248"/>
            <a:ext cx="18288000" cy="2042160"/>
          </a:xfrm>
          <a:prstGeom prst="rect">
            <a:avLst/>
          </a:prstGeom>
        </p:spPr>
      </p:pic>
      <p:pic>
        <p:nvPicPr>
          <p:cNvPr id="10" name="Graphic 9" descr="Thought bubble outline">
            <a:extLst>
              <a:ext uri="{FF2B5EF4-FFF2-40B4-BE49-F238E27FC236}">
                <a16:creationId xmlns:a16="http://schemas.microsoft.com/office/drawing/2014/main" id="{CE3E6DAD-ADFC-ED3B-197B-5363B325744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3554823" y="3686912"/>
            <a:ext cx="11178353" cy="3378616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DB9BB942-F00F-FB5A-F032-9298D1AF3AB5}"/>
              </a:ext>
            </a:extLst>
          </p:cNvPr>
          <p:cNvSpPr txBox="1"/>
          <p:nvPr/>
        </p:nvSpPr>
        <p:spPr>
          <a:xfrm>
            <a:off x="4495800" y="4310966"/>
            <a:ext cx="9144000" cy="11310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4000" b="1" dirty="0">
                <a:solidFill>
                  <a:srgbClr val="C00000"/>
                </a:solidFill>
                <a:latin typeface="Canva Student Font"/>
              </a:rPr>
              <a:t>"where should I go and what should I do?“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3373459" y="4644557"/>
            <a:ext cx="2965303" cy="4882228"/>
          </a:xfrm>
          <a:custGeom>
            <a:avLst/>
            <a:gdLst/>
            <a:ahLst/>
            <a:cxnLst/>
            <a:rect l="l" t="t" r="r" b="b"/>
            <a:pathLst>
              <a:path w="2047113" h="4114800">
                <a:moveTo>
                  <a:pt x="0" y="0"/>
                </a:moveTo>
                <a:lnTo>
                  <a:pt x="2047113" y="0"/>
                </a:lnTo>
                <a:lnTo>
                  <a:pt x="2047113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526473" y="2046487"/>
            <a:ext cx="8617527" cy="8531352"/>
          </a:xfrm>
          <a:prstGeom prst="rect">
            <a:avLst/>
          </a:prstGeom>
        </p:spPr>
      </p:pic>
      <p:sp>
        <p:nvSpPr>
          <p:cNvPr id="5" name="TextBox 5"/>
          <p:cNvSpPr txBox="1"/>
          <p:nvPr/>
        </p:nvSpPr>
        <p:spPr>
          <a:xfrm>
            <a:off x="10579666" y="2303592"/>
            <a:ext cx="4876800" cy="117981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9162"/>
              </a:lnSpc>
            </a:pPr>
            <a:r>
              <a:rPr lang="en-US" sz="6544" dirty="0">
                <a:solidFill>
                  <a:srgbClr val="000000"/>
                </a:solidFill>
                <a:latin typeface="Canva Student Font"/>
              </a:rPr>
              <a:t>She had an idea!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0884CF3-3A4D-2838-877A-C75DDAE6354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2" y="-24248"/>
            <a:ext cx="18288000" cy="2042160"/>
          </a:xfrm>
          <a:prstGeom prst="rect">
            <a:avLst/>
          </a:prstGeom>
        </p:spPr>
      </p:pic>
      <p:pic>
        <p:nvPicPr>
          <p:cNvPr id="8" name="Graphic 7" descr="Thought bubble outline">
            <a:extLst>
              <a:ext uri="{FF2B5EF4-FFF2-40B4-BE49-F238E27FC236}">
                <a16:creationId xmlns:a16="http://schemas.microsoft.com/office/drawing/2014/main" id="{FF8614A1-57A7-6A31-1EA5-C93227A1B15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979285" y="3545314"/>
            <a:ext cx="11178353" cy="3378616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8A53A678-7745-B1B2-404E-0C841B6CD0A0}"/>
              </a:ext>
            </a:extLst>
          </p:cNvPr>
          <p:cNvSpPr txBox="1"/>
          <p:nvPr/>
        </p:nvSpPr>
        <p:spPr>
          <a:xfrm>
            <a:off x="8483438" y="4142744"/>
            <a:ext cx="9201150" cy="11156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9162"/>
              </a:lnSpc>
            </a:pPr>
            <a:r>
              <a:rPr lang="en-US" sz="3600" b="1" dirty="0">
                <a:solidFill>
                  <a:srgbClr val="C00000"/>
                </a:solidFill>
                <a:latin typeface="Canva Student Font"/>
              </a:rPr>
              <a:t>"I can make a fire and roast a marshmallow on it!"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3"/>
          <p:cNvSpPr txBox="1"/>
          <p:nvPr/>
        </p:nvSpPr>
        <p:spPr>
          <a:xfrm>
            <a:off x="7893594" y="1997397"/>
            <a:ext cx="10187773" cy="227241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4800" dirty="0">
                <a:solidFill>
                  <a:srgbClr val="000000"/>
                </a:solidFill>
                <a:latin typeface="Canva Student Font"/>
              </a:rPr>
              <a:t>She set off into the woods behind her house.</a:t>
            </a:r>
          </a:p>
          <a:p>
            <a:pPr algn="ctr">
              <a:lnSpc>
                <a:spcPts val="9162"/>
              </a:lnSpc>
            </a:pPr>
            <a:r>
              <a:rPr lang="en-US" sz="5400" dirty="0">
                <a:solidFill>
                  <a:srgbClr val="000000"/>
                </a:solidFill>
                <a:latin typeface="Canva Student Font"/>
              </a:rPr>
              <a:t> </a:t>
            </a:r>
            <a:endParaRPr lang="en-US" sz="8000" dirty="0">
              <a:solidFill>
                <a:srgbClr val="000000"/>
              </a:solidFill>
              <a:latin typeface="Canva Student Font"/>
            </a:endParaRPr>
          </a:p>
        </p:txBody>
      </p:sp>
      <p:sp>
        <p:nvSpPr>
          <p:cNvPr id="4" name="Freeform 4"/>
          <p:cNvSpPr/>
          <p:nvPr/>
        </p:nvSpPr>
        <p:spPr>
          <a:xfrm>
            <a:off x="1292600" y="5730756"/>
            <a:ext cx="5846963" cy="4556244"/>
          </a:xfrm>
          <a:custGeom>
            <a:avLst/>
            <a:gdLst/>
            <a:ahLst/>
            <a:cxnLst/>
            <a:rect l="l" t="t" r="r" b="b"/>
            <a:pathLst>
              <a:path w="5846963" h="4114800">
                <a:moveTo>
                  <a:pt x="0" y="0"/>
                </a:moveTo>
                <a:lnTo>
                  <a:pt x="5846963" y="0"/>
                </a:lnTo>
                <a:lnTo>
                  <a:pt x="5846963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5" name="Freeform 5"/>
          <p:cNvSpPr/>
          <p:nvPr/>
        </p:nvSpPr>
        <p:spPr>
          <a:xfrm>
            <a:off x="376412" y="6168330"/>
            <a:ext cx="2700338" cy="4114800"/>
          </a:xfrm>
          <a:custGeom>
            <a:avLst/>
            <a:gdLst/>
            <a:ahLst/>
            <a:cxnLst/>
            <a:rect l="l" t="t" r="r" b="b"/>
            <a:pathLst>
              <a:path w="2700338" h="4114800">
                <a:moveTo>
                  <a:pt x="0" y="0"/>
                </a:moveTo>
                <a:lnTo>
                  <a:pt x="2700338" y="0"/>
                </a:lnTo>
                <a:lnTo>
                  <a:pt x="2700338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7" name="Freeform 7"/>
          <p:cNvSpPr/>
          <p:nvPr/>
        </p:nvSpPr>
        <p:spPr>
          <a:xfrm>
            <a:off x="-19050" y="2324100"/>
            <a:ext cx="5235348" cy="4114800"/>
          </a:xfrm>
          <a:custGeom>
            <a:avLst/>
            <a:gdLst/>
            <a:ahLst/>
            <a:cxnLst/>
            <a:rect l="l" t="t" r="r" b="b"/>
            <a:pathLst>
              <a:path w="5235348" h="4114800">
                <a:moveTo>
                  <a:pt x="0" y="0"/>
                </a:moveTo>
                <a:lnTo>
                  <a:pt x="5235348" y="0"/>
                </a:lnTo>
                <a:lnTo>
                  <a:pt x="5235348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8" name="TextBox 8"/>
          <p:cNvSpPr txBox="1"/>
          <p:nvPr/>
        </p:nvSpPr>
        <p:spPr>
          <a:xfrm>
            <a:off x="17686635" y="9522023"/>
            <a:ext cx="449907" cy="5803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FEF4F0"/>
                </a:solidFill>
                <a:latin typeface="Canva Sans"/>
              </a:rPr>
              <a:t>27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038D978E-50BD-1293-963F-4A1EDDCA520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2" y="-24248"/>
            <a:ext cx="18288000" cy="2042160"/>
          </a:xfrm>
          <a:prstGeom prst="rect">
            <a:avLst/>
          </a:prstGeom>
        </p:spPr>
      </p:pic>
      <p:sp>
        <p:nvSpPr>
          <p:cNvPr id="6" name="Freeform 6"/>
          <p:cNvSpPr/>
          <p:nvPr/>
        </p:nvSpPr>
        <p:spPr>
          <a:xfrm>
            <a:off x="3093478" y="1091446"/>
            <a:ext cx="5235348" cy="4114800"/>
          </a:xfrm>
          <a:custGeom>
            <a:avLst/>
            <a:gdLst/>
            <a:ahLst/>
            <a:cxnLst/>
            <a:rect l="l" t="t" r="r" b="b"/>
            <a:pathLst>
              <a:path w="5235348" h="4114800">
                <a:moveTo>
                  <a:pt x="0" y="0"/>
                </a:moveTo>
                <a:lnTo>
                  <a:pt x="5235348" y="0"/>
                </a:lnTo>
                <a:lnTo>
                  <a:pt x="5235348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9C1047C-B122-5BC7-3FEB-CF6F8C106A38}"/>
              </a:ext>
            </a:extLst>
          </p:cNvPr>
          <p:cNvSpPr txBox="1"/>
          <p:nvPr/>
        </p:nvSpPr>
        <p:spPr>
          <a:xfrm>
            <a:off x="7359004" y="7484838"/>
            <a:ext cx="10744200" cy="23416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4800" dirty="0">
                <a:solidFill>
                  <a:srgbClr val="000000"/>
                </a:solidFill>
                <a:latin typeface="Canva Student Font"/>
              </a:rPr>
              <a:t>Kelly was going to create the most perfect marshmallow-roasting fire ever!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0124F26-6D7B-A5EC-7D9C-E8E36D5D82B4}"/>
              </a:ext>
            </a:extLst>
          </p:cNvPr>
          <p:cNvSpPr txBox="1"/>
          <p:nvPr/>
        </p:nvSpPr>
        <p:spPr>
          <a:xfrm>
            <a:off x="7539050" y="3256603"/>
            <a:ext cx="10542317" cy="35060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4400" dirty="0">
                <a:solidFill>
                  <a:srgbClr val="000000"/>
                </a:solidFill>
                <a:latin typeface="Canva Student Font"/>
              </a:rPr>
              <a:t>Kelly knew it was very dangerous and that her parents would not allow her to go. So, she decided to sneak out the house without asking for permission.</a:t>
            </a:r>
            <a:endParaRPr lang="en-GB" sz="4400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4"/>
          <p:cNvSpPr/>
          <p:nvPr/>
        </p:nvSpPr>
        <p:spPr>
          <a:xfrm>
            <a:off x="10937269" y="6195670"/>
            <a:ext cx="1904810" cy="4114800"/>
          </a:xfrm>
          <a:custGeom>
            <a:avLst/>
            <a:gdLst/>
            <a:ahLst/>
            <a:cxnLst/>
            <a:rect l="l" t="t" r="r" b="b"/>
            <a:pathLst>
              <a:path w="1904810" h="4114800">
                <a:moveTo>
                  <a:pt x="0" y="0"/>
                </a:moveTo>
                <a:lnTo>
                  <a:pt x="1904810" y="0"/>
                </a:lnTo>
                <a:lnTo>
                  <a:pt x="1904810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5" name="Freeform 5"/>
          <p:cNvSpPr/>
          <p:nvPr/>
        </p:nvSpPr>
        <p:spPr>
          <a:xfrm>
            <a:off x="13165207" y="5372100"/>
            <a:ext cx="3827579" cy="4815399"/>
          </a:xfrm>
          <a:custGeom>
            <a:avLst/>
            <a:gdLst/>
            <a:ahLst/>
            <a:cxnLst/>
            <a:rect l="l" t="t" r="r" b="b"/>
            <a:pathLst>
              <a:path w="3621024" h="4114800">
                <a:moveTo>
                  <a:pt x="0" y="0"/>
                </a:moveTo>
                <a:lnTo>
                  <a:pt x="3621024" y="0"/>
                </a:lnTo>
                <a:lnTo>
                  <a:pt x="3621024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6" name="TextBox 6"/>
          <p:cNvSpPr txBox="1"/>
          <p:nvPr/>
        </p:nvSpPr>
        <p:spPr>
          <a:xfrm>
            <a:off x="762875" y="5338762"/>
            <a:ext cx="9520460" cy="47192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9162"/>
              </a:lnSpc>
            </a:pPr>
            <a:r>
              <a:rPr lang="en-US" sz="6544" dirty="0">
                <a:solidFill>
                  <a:srgbClr val="000000"/>
                </a:solidFill>
                <a:latin typeface="Canva Student Font"/>
              </a:rPr>
              <a:t>Kelly stood back and was very pleased with her fire.</a:t>
            </a:r>
          </a:p>
          <a:p>
            <a:pPr>
              <a:lnSpc>
                <a:spcPts val="9162"/>
              </a:lnSpc>
            </a:pPr>
            <a:r>
              <a:rPr lang="en-US" sz="6544" b="1" dirty="0">
                <a:solidFill>
                  <a:srgbClr val="C00000"/>
                </a:solidFill>
                <a:latin typeface="Canva Student Font"/>
              </a:rPr>
              <a:t>"Now it's time for some marshmallows", </a:t>
            </a:r>
            <a:r>
              <a:rPr lang="en-US" sz="6544" dirty="0">
                <a:solidFill>
                  <a:srgbClr val="000000"/>
                </a:solidFill>
                <a:latin typeface="Canva Student Font"/>
              </a:rPr>
              <a:t>she thought.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17662673" y="9522023"/>
            <a:ext cx="497830" cy="5803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FEF4F0"/>
                </a:solidFill>
                <a:latin typeface="Canva Sans"/>
              </a:rPr>
              <a:t>28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2FFAED8-C979-4D11-7142-1DD486CBC88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2" y="-24248"/>
            <a:ext cx="18288000" cy="2042160"/>
          </a:xfrm>
          <a:prstGeom prst="rect">
            <a:avLst/>
          </a:prstGeom>
        </p:spPr>
      </p:pic>
      <p:sp>
        <p:nvSpPr>
          <p:cNvPr id="2" name="Freeform 2"/>
          <p:cNvSpPr/>
          <p:nvPr/>
        </p:nvSpPr>
        <p:spPr>
          <a:xfrm>
            <a:off x="6880001" y="258550"/>
            <a:ext cx="7009789" cy="5509448"/>
          </a:xfrm>
          <a:custGeom>
            <a:avLst/>
            <a:gdLst/>
            <a:ahLst/>
            <a:cxnLst/>
            <a:rect l="l" t="t" r="r" b="b"/>
            <a:pathLst>
              <a:path w="7009789" h="5509448">
                <a:moveTo>
                  <a:pt x="0" y="0"/>
                </a:moveTo>
                <a:lnTo>
                  <a:pt x="7009789" y="0"/>
                </a:lnTo>
                <a:lnTo>
                  <a:pt x="7009789" y="5509448"/>
                </a:lnTo>
                <a:lnTo>
                  <a:pt x="0" y="5509448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10" name="Freeform 2">
            <a:extLst>
              <a:ext uri="{FF2B5EF4-FFF2-40B4-BE49-F238E27FC236}">
                <a16:creationId xmlns:a16="http://schemas.microsoft.com/office/drawing/2014/main" id="{461FCA05-7BAC-9008-F457-64D870A48479}"/>
              </a:ext>
            </a:extLst>
          </p:cNvPr>
          <p:cNvSpPr/>
          <p:nvPr/>
        </p:nvSpPr>
        <p:spPr>
          <a:xfrm>
            <a:off x="13211138" y="1942588"/>
            <a:ext cx="4855407" cy="3900734"/>
          </a:xfrm>
          <a:custGeom>
            <a:avLst/>
            <a:gdLst/>
            <a:ahLst/>
            <a:cxnLst/>
            <a:rect l="l" t="t" r="r" b="b"/>
            <a:pathLst>
              <a:path w="7009789" h="5509448">
                <a:moveTo>
                  <a:pt x="0" y="0"/>
                </a:moveTo>
                <a:lnTo>
                  <a:pt x="7009789" y="0"/>
                </a:lnTo>
                <a:lnTo>
                  <a:pt x="7009789" y="5509448"/>
                </a:lnTo>
                <a:lnTo>
                  <a:pt x="0" y="5509448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/>
          <p:cNvSpPr/>
          <p:nvPr/>
        </p:nvSpPr>
        <p:spPr>
          <a:xfrm>
            <a:off x="9933170" y="5843322"/>
            <a:ext cx="2702052" cy="4443678"/>
          </a:xfrm>
          <a:custGeom>
            <a:avLst/>
            <a:gdLst/>
            <a:ahLst/>
            <a:cxnLst/>
            <a:rect l="l" t="t" r="r" b="b"/>
            <a:pathLst>
              <a:path w="2702052" h="4114800">
                <a:moveTo>
                  <a:pt x="0" y="0"/>
                </a:moveTo>
                <a:lnTo>
                  <a:pt x="2702052" y="0"/>
                </a:lnTo>
                <a:lnTo>
                  <a:pt x="2702052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7" name="TextBox 7"/>
          <p:cNvSpPr txBox="1"/>
          <p:nvPr/>
        </p:nvSpPr>
        <p:spPr>
          <a:xfrm>
            <a:off x="17654376" y="9522023"/>
            <a:ext cx="514424" cy="5803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FEF4F0"/>
                </a:solidFill>
                <a:latin typeface="Canva Sans"/>
              </a:rPr>
              <a:t>29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224807" y="5383172"/>
            <a:ext cx="9520460" cy="47192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544" dirty="0">
                <a:solidFill>
                  <a:srgbClr val="000000"/>
                </a:solidFill>
                <a:latin typeface="Canva Student Font"/>
              </a:rPr>
              <a:t>Kelly reached in to start toasting her marshmallow. It didn't seem to be working. </a:t>
            </a:r>
            <a:r>
              <a:rPr lang="en-US" sz="6544" b="1" dirty="0">
                <a:solidFill>
                  <a:srgbClr val="C00000"/>
                </a:solidFill>
                <a:latin typeface="Canva Student Font"/>
              </a:rPr>
              <a:t>"I must need to be closer"</a:t>
            </a:r>
            <a:r>
              <a:rPr lang="en-US" sz="6544" dirty="0">
                <a:latin typeface="Canva Student Font"/>
              </a:rPr>
              <a:t>, </a:t>
            </a:r>
            <a:r>
              <a:rPr lang="en-US" sz="6544" dirty="0">
                <a:solidFill>
                  <a:srgbClr val="000000"/>
                </a:solidFill>
                <a:latin typeface="Canva Student Font"/>
              </a:rPr>
              <a:t>she thought.</a:t>
            </a:r>
          </a:p>
        </p:txBody>
      </p:sp>
      <p:sp>
        <p:nvSpPr>
          <p:cNvPr id="10" name="Freeform 5">
            <a:extLst>
              <a:ext uri="{FF2B5EF4-FFF2-40B4-BE49-F238E27FC236}">
                <a16:creationId xmlns:a16="http://schemas.microsoft.com/office/drawing/2014/main" id="{575DFE97-7DAA-D369-E4B8-5854D32C0EFA}"/>
              </a:ext>
            </a:extLst>
          </p:cNvPr>
          <p:cNvSpPr/>
          <p:nvPr/>
        </p:nvSpPr>
        <p:spPr>
          <a:xfrm>
            <a:off x="13165207" y="5372100"/>
            <a:ext cx="3827579" cy="4815399"/>
          </a:xfrm>
          <a:custGeom>
            <a:avLst/>
            <a:gdLst/>
            <a:ahLst/>
            <a:cxnLst/>
            <a:rect l="l" t="t" r="r" b="b"/>
            <a:pathLst>
              <a:path w="3621024" h="4114800">
                <a:moveTo>
                  <a:pt x="0" y="0"/>
                </a:moveTo>
                <a:lnTo>
                  <a:pt x="3621024" y="0"/>
                </a:lnTo>
                <a:lnTo>
                  <a:pt x="3621024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D3462D16-283D-AC23-8F82-27192485E46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2" y="-24248"/>
            <a:ext cx="18288000" cy="2042160"/>
          </a:xfrm>
          <a:prstGeom prst="rect">
            <a:avLst/>
          </a:prstGeom>
        </p:spPr>
      </p:pic>
      <p:sp>
        <p:nvSpPr>
          <p:cNvPr id="12" name="Freeform 2">
            <a:extLst>
              <a:ext uri="{FF2B5EF4-FFF2-40B4-BE49-F238E27FC236}">
                <a16:creationId xmlns:a16="http://schemas.microsoft.com/office/drawing/2014/main" id="{BC287977-6A6D-30C2-4126-C27B66EA3026}"/>
              </a:ext>
            </a:extLst>
          </p:cNvPr>
          <p:cNvSpPr/>
          <p:nvPr/>
        </p:nvSpPr>
        <p:spPr>
          <a:xfrm>
            <a:off x="6880001" y="258550"/>
            <a:ext cx="7009789" cy="5509448"/>
          </a:xfrm>
          <a:custGeom>
            <a:avLst/>
            <a:gdLst/>
            <a:ahLst/>
            <a:cxnLst/>
            <a:rect l="l" t="t" r="r" b="b"/>
            <a:pathLst>
              <a:path w="7009789" h="5509448">
                <a:moveTo>
                  <a:pt x="0" y="0"/>
                </a:moveTo>
                <a:lnTo>
                  <a:pt x="7009789" y="0"/>
                </a:lnTo>
                <a:lnTo>
                  <a:pt x="7009789" y="5509448"/>
                </a:lnTo>
                <a:lnTo>
                  <a:pt x="0" y="5509448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13" name="Freeform 2">
            <a:extLst>
              <a:ext uri="{FF2B5EF4-FFF2-40B4-BE49-F238E27FC236}">
                <a16:creationId xmlns:a16="http://schemas.microsoft.com/office/drawing/2014/main" id="{5CE648F8-D8E2-F3EB-F08C-2FC99F9B45B5}"/>
              </a:ext>
            </a:extLst>
          </p:cNvPr>
          <p:cNvSpPr/>
          <p:nvPr/>
        </p:nvSpPr>
        <p:spPr>
          <a:xfrm>
            <a:off x="13211138" y="1942588"/>
            <a:ext cx="4855407" cy="3900734"/>
          </a:xfrm>
          <a:custGeom>
            <a:avLst/>
            <a:gdLst/>
            <a:ahLst/>
            <a:cxnLst/>
            <a:rect l="l" t="t" r="r" b="b"/>
            <a:pathLst>
              <a:path w="7009789" h="5509448">
                <a:moveTo>
                  <a:pt x="0" y="0"/>
                </a:moveTo>
                <a:lnTo>
                  <a:pt x="7009789" y="0"/>
                </a:lnTo>
                <a:lnTo>
                  <a:pt x="7009789" y="5509448"/>
                </a:lnTo>
                <a:lnTo>
                  <a:pt x="0" y="5509448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6" name="Freeform 6"/>
          <p:cNvSpPr/>
          <p:nvPr/>
        </p:nvSpPr>
        <p:spPr>
          <a:xfrm rot="2152560">
            <a:off x="12772976" y="6995947"/>
            <a:ext cx="876322" cy="1373450"/>
          </a:xfrm>
          <a:custGeom>
            <a:avLst/>
            <a:gdLst/>
            <a:ahLst/>
            <a:cxnLst/>
            <a:rect l="l" t="t" r="r" b="b"/>
            <a:pathLst>
              <a:path w="918069" h="1182524">
                <a:moveTo>
                  <a:pt x="0" y="0"/>
                </a:moveTo>
                <a:lnTo>
                  <a:pt x="918069" y="0"/>
                </a:lnTo>
                <a:lnTo>
                  <a:pt x="918069" y="1182524"/>
                </a:lnTo>
                <a:lnTo>
                  <a:pt x="0" y="1182524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"/>
          <p:cNvGrpSpPr/>
          <p:nvPr/>
        </p:nvGrpSpPr>
        <p:grpSpPr>
          <a:xfrm>
            <a:off x="7052453" y="3136770"/>
            <a:ext cx="4183094" cy="5624512"/>
            <a:chOff x="0" y="0"/>
            <a:chExt cx="3888486" cy="548640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3888486" cy="5486400"/>
            </a:xfrm>
            <a:custGeom>
              <a:avLst/>
              <a:gdLst/>
              <a:ahLst/>
              <a:cxnLst/>
              <a:rect l="l" t="t" r="r" b="b"/>
              <a:pathLst>
                <a:path w="3888486" h="5486400">
                  <a:moveTo>
                    <a:pt x="0" y="0"/>
                  </a:moveTo>
                  <a:lnTo>
                    <a:pt x="3888486" y="0"/>
                  </a:lnTo>
                  <a:lnTo>
                    <a:pt x="3888486" y="5486400"/>
                  </a:lnTo>
                  <a:lnTo>
                    <a:pt x="0" y="548640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GB"/>
            </a:p>
          </p:txBody>
        </p:sp>
        <p:grpSp>
          <p:nvGrpSpPr>
            <p:cNvPr id="6" name="Group 6"/>
            <p:cNvGrpSpPr/>
            <p:nvPr/>
          </p:nvGrpSpPr>
          <p:grpSpPr>
            <a:xfrm>
              <a:off x="1615313" y="1707736"/>
              <a:ext cx="535940" cy="361950"/>
              <a:chOff x="48260" y="49530"/>
              <a:chExt cx="535940" cy="361950"/>
            </a:xfrm>
          </p:grpSpPr>
          <p:sp>
            <p:nvSpPr>
              <p:cNvPr id="7" name="Freeform 7"/>
              <p:cNvSpPr/>
              <p:nvPr/>
            </p:nvSpPr>
            <p:spPr>
              <a:xfrm>
                <a:off x="48260" y="49530"/>
                <a:ext cx="535940" cy="361950"/>
              </a:xfrm>
              <a:custGeom>
                <a:avLst/>
                <a:gdLst/>
                <a:ahLst/>
                <a:cxnLst/>
                <a:rect l="l" t="t" r="r" b="b"/>
                <a:pathLst>
                  <a:path w="535940" h="361950">
                    <a:moveTo>
                      <a:pt x="341630" y="181610"/>
                    </a:moveTo>
                    <a:cubicBezTo>
                      <a:pt x="280670" y="186690"/>
                      <a:pt x="241300" y="219710"/>
                      <a:pt x="217170" y="213360"/>
                    </a:cubicBezTo>
                    <a:cubicBezTo>
                      <a:pt x="195580" y="208280"/>
                      <a:pt x="160020" y="165100"/>
                      <a:pt x="163830" y="154940"/>
                    </a:cubicBezTo>
                    <a:cubicBezTo>
                      <a:pt x="167640" y="144780"/>
                      <a:pt x="215900" y="153670"/>
                      <a:pt x="241300" y="152400"/>
                    </a:cubicBezTo>
                    <a:cubicBezTo>
                      <a:pt x="266700" y="151130"/>
                      <a:pt x="297180" y="137160"/>
                      <a:pt x="318770" y="147320"/>
                    </a:cubicBezTo>
                    <a:cubicBezTo>
                      <a:pt x="341630" y="157480"/>
                      <a:pt x="377190" y="208280"/>
                      <a:pt x="370840" y="218440"/>
                    </a:cubicBezTo>
                    <a:cubicBezTo>
                      <a:pt x="365760" y="227330"/>
                      <a:pt x="318770" y="204470"/>
                      <a:pt x="292100" y="208280"/>
                    </a:cubicBezTo>
                    <a:cubicBezTo>
                      <a:pt x="264160" y="212090"/>
                      <a:pt x="224790" y="251460"/>
                      <a:pt x="208280" y="242570"/>
                    </a:cubicBezTo>
                    <a:cubicBezTo>
                      <a:pt x="190500" y="232410"/>
                      <a:pt x="177800" y="156210"/>
                      <a:pt x="191770" y="140970"/>
                    </a:cubicBezTo>
                    <a:cubicBezTo>
                      <a:pt x="205740" y="125730"/>
                      <a:pt x="285750" y="137160"/>
                      <a:pt x="288290" y="146050"/>
                    </a:cubicBezTo>
                    <a:cubicBezTo>
                      <a:pt x="289560" y="151130"/>
                      <a:pt x="254000" y="171450"/>
                      <a:pt x="254000" y="171450"/>
                    </a:cubicBezTo>
                    <a:cubicBezTo>
                      <a:pt x="254000" y="171450"/>
                      <a:pt x="269240" y="153670"/>
                      <a:pt x="279400" y="147320"/>
                    </a:cubicBezTo>
                    <a:cubicBezTo>
                      <a:pt x="289560" y="140970"/>
                      <a:pt x="300990" y="135890"/>
                      <a:pt x="312420" y="133350"/>
                    </a:cubicBezTo>
                    <a:cubicBezTo>
                      <a:pt x="323850" y="130810"/>
                      <a:pt x="336550" y="129540"/>
                      <a:pt x="347980" y="130810"/>
                    </a:cubicBezTo>
                    <a:cubicBezTo>
                      <a:pt x="359410" y="132080"/>
                      <a:pt x="372110" y="133350"/>
                      <a:pt x="382270" y="138430"/>
                    </a:cubicBezTo>
                    <a:cubicBezTo>
                      <a:pt x="392430" y="142240"/>
                      <a:pt x="402590" y="149860"/>
                      <a:pt x="411480" y="157480"/>
                    </a:cubicBezTo>
                    <a:cubicBezTo>
                      <a:pt x="420370" y="165100"/>
                      <a:pt x="427990" y="173990"/>
                      <a:pt x="434340" y="184150"/>
                    </a:cubicBezTo>
                    <a:cubicBezTo>
                      <a:pt x="440690" y="194310"/>
                      <a:pt x="444500" y="207010"/>
                      <a:pt x="447040" y="218440"/>
                    </a:cubicBezTo>
                    <a:cubicBezTo>
                      <a:pt x="449580" y="229870"/>
                      <a:pt x="449580" y="241300"/>
                      <a:pt x="448310" y="252730"/>
                    </a:cubicBezTo>
                    <a:cubicBezTo>
                      <a:pt x="447040" y="264160"/>
                      <a:pt x="443230" y="276860"/>
                      <a:pt x="438150" y="287020"/>
                    </a:cubicBezTo>
                    <a:cubicBezTo>
                      <a:pt x="433070" y="297180"/>
                      <a:pt x="426720" y="308610"/>
                      <a:pt x="417830" y="316230"/>
                    </a:cubicBezTo>
                    <a:cubicBezTo>
                      <a:pt x="410210" y="325120"/>
                      <a:pt x="398780" y="331470"/>
                      <a:pt x="388620" y="336550"/>
                    </a:cubicBezTo>
                    <a:cubicBezTo>
                      <a:pt x="378460" y="341630"/>
                      <a:pt x="367030" y="346710"/>
                      <a:pt x="355600" y="347980"/>
                    </a:cubicBezTo>
                    <a:cubicBezTo>
                      <a:pt x="344170" y="349250"/>
                      <a:pt x="331470" y="349250"/>
                      <a:pt x="320040" y="346710"/>
                    </a:cubicBezTo>
                    <a:cubicBezTo>
                      <a:pt x="308610" y="344170"/>
                      <a:pt x="297180" y="340360"/>
                      <a:pt x="287020" y="335280"/>
                    </a:cubicBezTo>
                    <a:cubicBezTo>
                      <a:pt x="276860" y="328930"/>
                      <a:pt x="266700" y="321310"/>
                      <a:pt x="259080" y="312420"/>
                    </a:cubicBezTo>
                    <a:cubicBezTo>
                      <a:pt x="251460" y="303530"/>
                      <a:pt x="245110" y="293370"/>
                      <a:pt x="240030" y="283210"/>
                    </a:cubicBezTo>
                    <a:cubicBezTo>
                      <a:pt x="234950" y="273050"/>
                      <a:pt x="232410" y="260350"/>
                      <a:pt x="231140" y="248920"/>
                    </a:cubicBezTo>
                    <a:cubicBezTo>
                      <a:pt x="229870" y="237490"/>
                      <a:pt x="231140" y="224790"/>
                      <a:pt x="233680" y="213360"/>
                    </a:cubicBezTo>
                    <a:cubicBezTo>
                      <a:pt x="236220" y="201930"/>
                      <a:pt x="240030" y="191770"/>
                      <a:pt x="246380" y="181610"/>
                    </a:cubicBezTo>
                    <a:cubicBezTo>
                      <a:pt x="252730" y="171450"/>
                      <a:pt x="261620" y="162560"/>
                      <a:pt x="270510" y="154940"/>
                    </a:cubicBezTo>
                    <a:cubicBezTo>
                      <a:pt x="279400" y="147320"/>
                      <a:pt x="289560" y="140970"/>
                      <a:pt x="300990" y="137160"/>
                    </a:cubicBezTo>
                    <a:cubicBezTo>
                      <a:pt x="311150" y="133350"/>
                      <a:pt x="323850" y="129540"/>
                      <a:pt x="335280" y="129540"/>
                    </a:cubicBezTo>
                    <a:cubicBezTo>
                      <a:pt x="346710" y="129540"/>
                      <a:pt x="359410" y="130810"/>
                      <a:pt x="370840" y="134620"/>
                    </a:cubicBezTo>
                    <a:cubicBezTo>
                      <a:pt x="382270" y="138430"/>
                      <a:pt x="393700" y="143510"/>
                      <a:pt x="402590" y="149860"/>
                    </a:cubicBezTo>
                    <a:cubicBezTo>
                      <a:pt x="412750" y="156210"/>
                      <a:pt x="421640" y="165100"/>
                      <a:pt x="427990" y="175260"/>
                    </a:cubicBezTo>
                    <a:cubicBezTo>
                      <a:pt x="434340" y="184150"/>
                      <a:pt x="439420" y="195580"/>
                      <a:pt x="443230" y="207010"/>
                    </a:cubicBezTo>
                    <a:cubicBezTo>
                      <a:pt x="447040" y="218440"/>
                      <a:pt x="448310" y="229870"/>
                      <a:pt x="448310" y="241300"/>
                    </a:cubicBezTo>
                    <a:cubicBezTo>
                      <a:pt x="448310" y="252730"/>
                      <a:pt x="445770" y="264160"/>
                      <a:pt x="441960" y="275590"/>
                    </a:cubicBezTo>
                    <a:cubicBezTo>
                      <a:pt x="438150" y="287020"/>
                      <a:pt x="425450" y="307340"/>
                      <a:pt x="425450" y="307340"/>
                    </a:cubicBezTo>
                    <a:cubicBezTo>
                      <a:pt x="425450" y="307340"/>
                      <a:pt x="297180" y="355600"/>
                      <a:pt x="250190" y="359410"/>
                    </a:cubicBezTo>
                    <a:cubicBezTo>
                      <a:pt x="219710" y="361950"/>
                      <a:pt x="198120" y="355600"/>
                      <a:pt x="172720" y="350520"/>
                    </a:cubicBezTo>
                    <a:cubicBezTo>
                      <a:pt x="147320" y="345440"/>
                      <a:pt x="120650" y="340360"/>
                      <a:pt x="96520" y="328930"/>
                    </a:cubicBezTo>
                    <a:cubicBezTo>
                      <a:pt x="72390" y="317500"/>
                      <a:pt x="45720" y="304800"/>
                      <a:pt x="30480" y="281940"/>
                    </a:cubicBezTo>
                    <a:cubicBezTo>
                      <a:pt x="12700" y="256540"/>
                      <a:pt x="0" y="209550"/>
                      <a:pt x="2540" y="177800"/>
                    </a:cubicBezTo>
                    <a:cubicBezTo>
                      <a:pt x="5080" y="151130"/>
                      <a:pt x="20320" y="125730"/>
                      <a:pt x="35560" y="104140"/>
                    </a:cubicBezTo>
                    <a:cubicBezTo>
                      <a:pt x="52070" y="82550"/>
                      <a:pt x="74930" y="63500"/>
                      <a:pt x="99060" y="48260"/>
                    </a:cubicBezTo>
                    <a:cubicBezTo>
                      <a:pt x="124460" y="31750"/>
                      <a:pt x="158750" y="20320"/>
                      <a:pt x="186690" y="12700"/>
                    </a:cubicBezTo>
                    <a:cubicBezTo>
                      <a:pt x="212090" y="5080"/>
                      <a:pt x="236220" y="2540"/>
                      <a:pt x="261620" y="1270"/>
                    </a:cubicBezTo>
                    <a:cubicBezTo>
                      <a:pt x="287020" y="0"/>
                      <a:pt x="312420" y="2540"/>
                      <a:pt x="337820" y="5080"/>
                    </a:cubicBezTo>
                    <a:cubicBezTo>
                      <a:pt x="363220" y="7620"/>
                      <a:pt x="389890" y="12700"/>
                      <a:pt x="415290" y="20320"/>
                    </a:cubicBezTo>
                    <a:cubicBezTo>
                      <a:pt x="439420" y="27940"/>
                      <a:pt x="467360" y="35560"/>
                      <a:pt x="486410" y="52070"/>
                    </a:cubicBezTo>
                    <a:cubicBezTo>
                      <a:pt x="505460" y="68580"/>
                      <a:pt x="521970" y="93980"/>
                      <a:pt x="528320" y="119380"/>
                    </a:cubicBezTo>
                    <a:cubicBezTo>
                      <a:pt x="535940" y="147320"/>
                      <a:pt x="534670" y="187960"/>
                      <a:pt x="525780" y="215900"/>
                    </a:cubicBezTo>
                    <a:cubicBezTo>
                      <a:pt x="518160" y="242570"/>
                      <a:pt x="500380" y="266700"/>
                      <a:pt x="482600" y="285750"/>
                    </a:cubicBezTo>
                    <a:cubicBezTo>
                      <a:pt x="464820" y="304800"/>
                      <a:pt x="440690" y="322580"/>
                      <a:pt x="416560" y="332740"/>
                    </a:cubicBezTo>
                    <a:cubicBezTo>
                      <a:pt x="392430" y="342900"/>
                      <a:pt x="361950" y="342900"/>
                      <a:pt x="335280" y="344170"/>
                    </a:cubicBezTo>
                    <a:cubicBezTo>
                      <a:pt x="308610" y="345440"/>
                      <a:pt x="284480" y="341630"/>
                      <a:pt x="257810" y="341630"/>
                    </a:cubicBezTo>
                    <a:cubicBezTo>
                      <a:pt x="231140" y="341630"/>
                      <a:pt x="203200" y="346710"/>
                      <a:pt x="176530" y="344170"/>
                    </a:cubicBezTo>
                    <a:cubicBezTo>
                      <a:pt x="149860" y="341630"/>
                      <a:pt x="121920" y="339090"/>
                      <a:pt x="99060" y="327660"/>
                    </a:cubicBezTo>
                    <a:cubicBezTo>
                      <a:pt x="76200" y="316230"/>
                      <a:pt x="52070" y="295910"/>
                      <a:pt x="41910" y="273050"/>
                    </a:cubicBezTo>
                    <a:cubicBezTo>
                      <a:pt x="31750" y="250190"/>
                      <a:pt x="31750" y="215900"/>
                      <a:pt x="38100" y="190500"/>
                    </a:cubicBezTo>
                    <a:cubicBezTo>
                      <a:pt x="44450" y="163830"/>
                      <a:pt x="63500" y="137160"/>
                      <a:pt x="82550" y="115570"/>
                    </a:cubicBezTo>
                    <a:cubicBezTo>
                      <a:pt x="100330" y="93980"/>
                      <a:pt x="125730" y="74930"/>
                      <a:pt x="148590" y="59690"/>
                    </a:cubicBezTo>
                    <a:cubicBezTo>
                      <a:pt x="170180" y="45720"/>
                      <a:pt x="191770" y="31750"/>
                      <a:pt x="215900" y="25400"/>
                    </a:cubicBezTo>
                    <a:cubicBezTo>
                      <a:pt x="242570" y="19050"/>
                      <a:pt x="280670" y="22860"/>
                      <a:pt x="303530" y="22860"/>
                    </a:cubicBezTo>
                    <a:cubicBezTo>
                      <a:pt x="318770" y="22860"/>
                      <a:pt x="331470" y="22860"/>
                      <a:pt x="341630" y="24130"/>
                    </a:cubicBezTo>
                    <a:cubicBezTo>
                      <a:pt x="349250" y="24130"/>
                      <a:pt x="354330" y="25400"/>
                      <a:pt x="360680" y="26670"/>
                    </a:cubicBezTo>
                    <a:cubicBezTo>
                      <a:pt x="367030" y="27940"/>
                      <a:pt x="373380" y="30480"/>
                      <a:pt x="378460" y="33020"/>
                    </a:cubicBezTo>
                    <a:cubicBezTo>
                      <a:pt x="383540" y="35560"/>
                      <a:pt x="388620" y="40640"/>
                      <a:pt x="393700" y="44450"/>
                    </a:cubicBezTo>
                    <a:cubicBezTo>
                      <a:pt x="398780" y="48260"/>
                      <a:pt x="402590" y="53340"/>
                      <a:pt x="406400" y="58420"/>
                    </a:cubicBezTo>
                    <a:cubicBezTo>
                      <a:pt x="410210" y="63500"/>
                      <a:pt x="412750" y="68580"/>
                      <a:pt x="415290" y="74930"/>
                    </a:cubicBezTo>
                    <a:cubicBezTo>
                      <a:pt x="417830" y="80010"/>
                      <a:pt x="417830" y="86360"/>
                      <a:pt x="419100" y="92710"/>
                    </a:cubicBezTo>
                    <a:cubicBezTo>
                      <a:pt x="420370" y="99060"/>
                      <a:pt x="419100" y="105410"/>
                      <a:pt x="419100" y="111760"/>
                    </a:cubicBezTo>
                    <a:cubicBezTo>
                      <a:pt x="419100" y="118110"/>
                      <a:pt x="417830" y="124460"/>
                      <a:pt x="415290" y="130810"/>
                    </a:cubicBezTo>
                    <a:cubicBezTo>
                      <a:pt x="412750" y="137160"/>
                      <a:pt x="410210" y="142240"/>
                      <a:pt x="406400" y="147320"/>
                    </a:cubicBezTo>
                    <a:cubicBezTo>
                      <a:pt x="402590" y="152400"/>
                      <a:pt x="398780" y="157480"/>
                      <a:pt x="393700" y="161290"/>
                    </a:cubicBezTo>
                    <a:cubicBezTo>
                      <a:pt x="388620" y="165100"/>
                      <a:pt x="383540" y="170180"/>
                      <a:pt x="378460" y="172720"/>
                    </a:cubicBezTo>
                    <a:cubicBezTo>
                      <a:pt x="373380" y="175260"/>
                      <a:pt x="367030" y="177800"/>
                      <a:pt x="360680" y="179070"/>
                    </a:cubicBezTo>
                    <a:cubicBezTo>
                      <a:pt x="354330" y="180340"/>
                      <a:pt x="341630" y="181610"/>
                      <a:pt x="341630" y="181610"/>
                    </a:cubicBezTo>
                  </a:path>
                </a:pathLst>
              </a:custGeom>
              <a:solidFill>
                <a:srgbClr val="F7EFE9"/>
              </a:solidFill>
              <a:ln>
                <a:noFill/>
              </a:ln>
            </p:spPr>
            <p:txBody>
              <a:bodyPr/>
              <a:lstStyle/>
              <a:p>
                <a:endParaRPr lang="en-GB"/>
              </a:p>
            </p:txBody>
          </p:sp>
        </p:grpSp>
      </p:grpSp>
      <p:sp>
        <p:nvSpPr>
          <p:cNvPr id="8" name="TextBox 8"/>
          <p:cNvSpPr txBox="1"/>
          <p:nvPr/>
        </p:nvSpPr>
        <p:spPr>
          <a:xfrm>
            <a:off x="4829175" y="8732707"/>
            <a:ext cx="8568036" cy="125418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>
              <a:lnSpc>
                <a:spcPts val="9162"/>
              </a:lnSpc>
            </a:pPr>
            <a:r>
              <a:rPr lang="en-US" sz="9600" b="1" dirty="0">
                <a:solidFill>
                  <a:srgbClr val="C00000"/>
                </a:solidFill>
                <a:latin typeface="Canva Student Font"/>
              </a:rPr>
              <a:t>"Yeeooouuuccchhhh!" 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10965BA-7A9E-D0C9-EC42-17F4FDC854F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2" y="-24248"/>
            <a:ext cx="18288000" cy="2042160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2781246" y="-2933700"/>
            <a:ext cx="12450848" cy="1331641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4"/>
          <p:cNvSpPr txBox="1"/>
          <p:nvPr/>
        </p:nvSpPr>
        <p:spPr>
          <a:xfrm>
            <a:off x="659106" y="5390496"/>
            <a:ext cx="4265378" cy="11299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544">
                <a:solidFill>
                  <a:srgbClr val="000000"/>
                </a:solidFill>
                <a:latin typeface="Canva Student Font"/>
              </a:rPr>
              <a:t>Safe or unsafe?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17786350" y="9522023"/>
            <a:ext cx="250478" cy="5803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FEF4F0"/>
                </a:solidFill>
                <a:latin typeface="Canva Sans"/>
              </a:rPr>
              <a:t>3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96C0E49-3E38-B9CB-708C-0F96A8455BA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2" y="-24248"/>
            <a:ext cx="18288000" cy="2042160"/>
          </a:xfrm>
          <a:prstGeom prst="rect">
            <a:avLst/>
          </a:prstGeom>
        </p:spPr>
      </p:pic>
      <p:pic>
        <p:nvPicPr>
          <p:cNvPr id="7" name="Picture 6" descr="Man teaching child to ride a bike">
            <a:extLst>
              <a:ext uri="{FF2B5EF4-FFF2-40B4-BE49-F238E27FC236}">
                <a16:creationId xmlns:a16="http://schemas.microsoft.com/office/drawing/2014/main" id="{8E260F79-5B49-7CFE-674B-6183BB17E33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6400" y="2356509"/>
            <a:ext cx="10896600" cy="7197923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4">
            <a:extLst>
              <a:ext uri="{FF2B5EF4-FFF2-40B4-BE49-F238E27FC236}">
                <a16:creationId xmlns:a16="http://schemas.microsoft.com/office/drawing/2014/main" id="{A7A701A1-0C36-E5D1-FB48-E2CB18D6202A}"/>
              </a:ext>
            </a:extLst>
          </p:cNvPr>
          <p:cNvSpPr/>
          <p:nvPr/>
        </p:nvSpPr>
        <p:spPr>
          <a:xfrm>
            <a:off x="1292600" y="5730756"/>
            <a:ext cx="5846963" cy="4556244"/>
          </a:xfrm>
          <a:custGeom>
            <a:avLst/>
            <a:gdLst/>
            <a:ahLst/>
            <a:cxnLst/>
            <a:rect l="l" t="t" r="r" b="b"/>
            <a:pathLst>
              <a:path w="5846963" h="4114800">
                <a:moveTo>
                  <a:pt x="0" y="0"/>
                </a:moveTo>
                <a:lnTo>
                  <a:pt x="5846963" y="0"/>
                </a:lnTo>
                <a:lnTo>
                  <a:pt x="5846963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4" name="Freeform 4"/>
          <p:cNvSpPr/>
          <p:nvPr/>
        </p:nvSpPr>
        <p:spPr>
          <a:xfrm>
            <a:off x="13106400" y="5157787"/>
            <a:ext cx="4603508" cy="5101072"/>
          </a:xfrm>
          <a:custGeom>
            <a:avLst/>
            <a:gdLst/>
            <a:ahLst/>
            <a:cxnLst/>
            <a:rect l="l" t="t" r="r" b="b"/>
            <a:pathLst>
              <a:path w="3621024" h="4114800">
                <a:moveTo>
                  <a:pt x="0" y="0"/>
                </a:moveTo>
                <a:lnTo>
                  <a:pt x="3621024" y="0"/>
                </a:lnTo>
                <a:lnTo>
                  <a:pt x="3621024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6" name="Freeform 6"/>
          <p:cNvSpPr/>
          <p:nvPr/>
        </p:nvSpPr>
        <p:spPr>
          <a:xfrm>
            <a:off x="10744200" y="5941989"/>
            <a:ext cx="2815427" cy="4345011"/>
          </a:xfrm>
          <a:custGeom>
            <a:avLst/>
            <a:gdLst/>
            <a:ahLst/>
            <a:cxnLst/>
            <a:rect l="l" t="t" r="r" b="b"/>
            <a:pathLst>
              <a:path w="2324862" h="4114800">
                <a:moveTo>
                  <a:pt x="0" y="0"/>
                </a:moveTo>
                <a:lnTo>
                  <a:pt x="2324862" y="0"/>
                </a:lnTo>
                <a:lnTo>
                  <a:pt x="2324862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8" name="TextBox 8"/>
          <p:cNvSpPr txBox="1"/>
          <p:nvPr/>
        </p:nvSpPr>
        <p:spPr>
          <a:xfrm>
            <a:off x="8658644" y="2374418"/>
            <a:ext cx="8480652" cy="353943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544" dirty="0">
                <a:solidFill>
                  <a:srgbClr val="000000"/>
                </a:solidFill>
                <a:latin typeface="Canva Student Font"/>
              </a:rPr>
              <a:t>Kelly got a very painful burn on her hand from accidentally touching the fire.</a:t>
            </a:r>
          </a:p>
        </p:txBody>
      </p:sp>
      <p:sp>
        <p:nvSpPr>
          <p:cNvPr id="9" name="Freeform 7">
            <a:extLst>
              <a:ext uri="{FF2B5EF4-FFF2-40B4-BE49-F238E27FC236}">
                <a16:creationId xmlns:a16="http://schemas.microsoft.com/office/drawing/2014/main" id="{52773D6E-BBAA-6758-448B-888C1A620EFB}"/>
              </a:ext>
            </a:extLst>
          </p:cNvPr>
          <p:cNvSpPr/>
          <p:nvPr/>
        </p:nvSpPr>
        <p:spPr>
          <a:xfrm>
            <a:off x="-19050" y="2324100"/>
            <a:ext cx="5235348" cy="4114800"/>
          </a:xfrm>
          <a:custGeom>
            <a:avLst/>
            <a:gdLst/>
            <a:ahLst/>
            <a:cxnLst/>
            <a:rect l="l" t="t" r="r" b="b"/>
            <a:pathLst>
              <a:path w="5235348" h="4114800">
                <a:moveTo>
                  <a:pt x="0" y="0"/>
                </a:moveTo>
                <a:lnTo>
                  <a:pt x="5235348" y="0"/>
                </a:lnTo>
                <a:lnTo>
                  <a:pt x="5235348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10C795CF-7376-89A2-EBB3-C25DD68019B1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2" y="-24248"/>
            <a:ext cx="18288000" cy="2042160"/>
          </a:xfrm>
          <a:prstGeom prst="rect">
            <a:avLst/>
          </a:prstGeom>
        </p:spPr>
      </p:pic>
      <p:sp>
        <p:nvSpPr>
          <p:cNvPr id="11" name="Freeform 6">
            <a:extLst>
              <a:ext uri="{FF2B5EF4-FFF2-40B4-BE49-F238E27FC236}">
                <a16:creationId xmlns:a16="http://schemas.microsoft.com/office/drawing/2014/main" id="{63FB5452-221A-14B4-D4BC-B8C30F7EFA89}"/>
              </a:ext>
            </a:extLst>
          </p:cNvPr>
          <p:cNvSpPr/>
          <p:nvPr/>
        </p:nvSpPr>
        <p:spPr>
          <a:xfrm>
            <a:off x="3429000" y="1042987"/>
            <a:ext cx="5235348" cy="4114800"/>
          </a:xfrm>
          <a:custGeom>
            <a:avLst/>
            <a:gdLst/>
            <a:ahLst/>
            <a:cxnLst/>
            <a:rect l="l" t="t" r="r" b="b"/>
            <a:pathLst>
              <a:path w="5235348" h="4114800">
                <a:moveTo>
                  <a:pt x="0" y="0"/>
                </a:moveTo>
                <a:lnTo>
                  <a:pt x="5235348" y="0"/>
                </a:lnTo>
                <a:lnTo>
                  <a:pt x="5235348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46403D62-85B9-B455-6211-4551BADAC222}"/>
              </a:ext>
            </a:extLst>
          </p:cNvPr>
          <p:cNvSpPr/>
          <p:nvPr/>
        </p:nvSpPr>
        <p:spPr>
          <a:xfrm>
            <a:off x="10363200" y="7912582"/>
            <a:ext cx="2209800" cy="1955318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0" y="2552700"/>
            <a:ext cx="7467600" cy="7734300"/>
          </a:xfrm>
          <a:custGeom>
            <a:avLst/>
            <a:gdLst/>
            <a:ahLst/>
            <a:cxnLst/>
            <a:rect l="l" t="t" r="r" b="b"/>
            <a:pathLst>
              <a:path w="7191575" h="5609428">
                <a:moveTo>
                  <a:pt x="0" y="0"/>
                </a:moveTo>
                <a:lnTo>
                  <a:pt x="7191575" y="0"/>
                </a:lnTo>
                <a:lnTo>
                  <a:pt x="7191575" y="5609428"/>
                </a:lnTo>
                <a:lnTo>
                  <a:pt x="0" y="560942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4" name="TextBox 4"/>
          <p:cNvSpPr txBox="1"/>
          <p:nvPr/>
        </p:nvSpPr>
        <p:spPr>
          <a:xfrm>
            <a:off x="17667845" y="9522023"/>
            <a:ext cx="487487" cy="5803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FEF4F0"/>
                </a:solidFill>
                <a:latin typeface="Canva Sans"/>
              </a:rPr>
              <a:t>32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6400800" y="2324100"/>
            <a:ext cx="11411856" cy="58990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544" dirty="0">
                <a:solidFill>
                  <a:srgbClr val="000000"/>
                </a:solidFill>
                <a:latin typeface="Canva Student Font"/>
              </a:rPr>
              <a:t>She ran straight back into the house to tell her mom what had happened. </a:t>
            </a:r>
          </a:p>
          <a:p>
            <a:pPr algn="ctr">
              <a:lnSpc>
                <a:spcPts val="9162"/>
              </a:lnSpc>
            </a:pPr>
            <a:endParaRPr lang="en-US" sz="6544" dirty="0">
              <a:solidFill>
                <a:srgbClr val="000000"/>
              </a:solidFill>
              <a:latin typeface="Canva Student Font"/>
            </a:endParaRPr>
          </a:p>
          <a:p>
            <a:pPr algn="ctr">
              <a:lnSpc>
                <a:spcPts val="9162"/>
              </a:lnSpc>
            </a:pPr>
            <a:r>
              <a:rPr lang="en-US" sz="6544" dirty="0">
                <a:solidFill>
                  <a:srgbClr val="000000"/>
                </a:solidFill>
                <a:latin typeface="Canva Student Font"/>
              </a:rPr>
              <a:t>Kelly’s mom put her hand under cold running water for about 20 minutes.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7D40678-B061-56E5-9D80-E232FBEBC7B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2" y="-24248"/>
            <a:ext cx="18288000" cy="2042160"/>
          </a:xfrm>
          <a:prstGeom prst="rect">
            <a:avLst/>
          </a:prstGeom>
        </p:spPr>
      </p:pic>
      <p:pic>
        <p:nvPicPr>
          <p:cNvPr id="8" name="Graphic 7" descr="Handwashing with solid fill">
            <a:extLst>
              <a:ext uri="{FF2B5EF4-FFF2-40B4-BE49-F238E27FC236}">
                <a16:creationId xmlns:a16="http://schemas.microsoft.com/office/drawing/2014/main" id="{46D10459-CE72-1BA4-14F3-E9476193910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3563600" y="7658100"/>
            <a:ext cx="3257924" cy="2825313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9521044" y="2017913"/>
            <a:ext cx="8766956" cy="8269088"/>
          </a:xfrm>
          <a:custGeom>
            <a:avLst/>
            <a:gdLst/>
            <a:ahLst/>
            <a:cxnLst/>
            <a:rect l="l" t="t" r="r" b="b"/>
            <a:pathLst>
              <a:path w="8153573" h="5603729">
                <a:moveTo>
                  <a:pt x="0" y="0"/>
                </a:moveTo>
                <a:lnTo>
                  <a:pt x="8153573" y="0"/>
                </a:lnTo>
                <a:lnTo>
                  <a:pt x="8153573" y="5603729"/>
                </a:lnTo>
                <a:lnTo>
                  <a:pt x="0" y="560372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4" name="Freeform 4"/>
          <p:cNvSpPr/>
          <p:nvPr/>
        </p:nvSpPr>
        <p:spPr>
          <a:xfrm>
            <a:off x="10972800" y="6152457"/>
            <a:ext cx="2474023" cy="4114800"/>
          </a:xfrm>
          <a:custGeom>
            <a:avLst/>
            <a:gdLst/>
            <a:ahLst/>
            <a:cxnLst/>
            <a:rect l="l" t="t" r="r" b="b"/>
            <a:pathLst>
              <a:path w="2474023" h="4114800">
                <a:moveTo>
                  <a:pt x="0" y="0"/>
                </a:moveTo>
                <a:lnTo>
                  <a:pt x="2474024" y="0"/>
                </a:lnTo>
                <a:lnTo>
                  <a:pt x="2474024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5" name="Freeform 5"/>
          <p:cNvSpPr/>
          <p:nvPr/>
        </p:nvSpPr>
        <p:spPr>
          <a:xfrm flipH="1">
            <a:off x="12801600" y="2857500"/>
            <a:ext cx="2474023" cy="6828307"/>
          </a:xfrm>
          <a:custGeom>
            <a:avLst/>
            <a:gdLst/>
            <a:ahLst/>
            <a:cxnLst/>
            <a:rect l="l" t="t" r="r" b="b"/>
            <a:pathLst>
              <a:path w="2375798" h="5467318">
                <a:moveTo>
                  <a:pt x="2375799" y="0"/>
                </a:moveTo>
                <a:lnTo>
                  <a:pt x="0" y="0"/>
                </a:lnTo>
                <a:lnTo>
                  <a:pt x="0" y="5467319"/>
                </a:lnTo>
                <a:lnTo>
                  <a:pt x="2375799" y="5467319"/>
                </a:lnTo>
                <a:lnTo>
                  <a:pt x="2375799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6" name="TextBox 6"/>
          <p:cNvSpPr txBox="1"/>
          <p:nvPr/>
        </p:nvSpPr>
        <p:spPr>
          <a:xfrm>
            <a:off x="296389" y="2857500"/>
            <a:ext cx="9492834" cy="707886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000" dirty="0">
                <a:solidFill>
                  <a:srgbClr val="000000"/>
                </a:solidFill>
                <a:latin typeface="Canva Student Font"/>
              </a:rPr>
              <a:t>Lucky it was only a little burn, so Kelly didn't need to go to the doctors. </a:t>
            </a:r>
          </a:p>
          <a:p>
            <a:pPr algn="ctr">
              <a:lnSpc>
                <a:spcPts val="9162"/>
              </a:lnSpc>
            </a:pPr>
            <a:endParaRPr lang="en-US" sz="6544" dirty="0">
              <a:solidFill>
                <a:srgbClr val="000000"/>
              </a:solidFill>
              <a:latin typeface="Canva Student Font"/>
            </a:endParaRPr>
          </a:p>
          <a:p>
            <a:pPr algn="ctr">
              <a:lnSpc>
                <a:spcPts val="9162"/>
              </a:lnSpc>
            </a:pPr>
            <a:r>
              <a:rPr lang="en-US" sz="6000" dirty="0">
                <a:solidFill>
                  <a:srgbClr val="000000"/>
                </a:solidFill>
                <a:latin typeface="Canva Student Font"/>
              </a:rPr>
              <a:t>Kelly decided she would be </a:t>
            </a:r>
            <a:r>
              <a:rPr lang="en-US" sz="6000" b="1" dirty="0">
                <a:solidFill>
                  <a:srgbClr val="C00000"/>
                </a:solidFill>
                <a:latin typeface="Canva Student Font"/>
              </a:rPr>
              <a:t>more</a:t>
            </a:r>
            <a:r>
              <a:rPr lang="en-US" sz="6000" dirty="0">
                <a:solidFill>
                  <a:srgbClr val="C00000"/>
                </a:solidFill>
                <a:latin typeface="Canva Student Font"/>
              </a:rPr>
              <a:t> </a:t>
            </a:r>
            <a:r>
              <a:rPr lang="en-US" sz="6000" b="1" dirty="0">
                <a:solidFill>
                  <a:srgbClr val="C00000"/>
                </a:solidFill>
                <a:latin typeface="Canva Student Font"/>
              </a:rPr>
              <a:t>careful</a:t>
            </a:r>
            <a:r>
              <a:rPr lang="en-US" sz="6000" dirty="0">
                <a:solidFill>
                  <a:srgbClr val="C00000"/>
                </a:solidFill>
                <a:latin typeface="Canva Student Font"/>
              </a:rPr>
              <a:t> </a:t>
            </a:r>
            <a:r>
              <a:rPr lang="en-US" sz="6000" dirty="0">
                <a:solidFill>
                  <a:srgbClr val="000000"/>
                </a:solidFill>
                <a:latin typeface="Canva Student Font"/>
              </a:rPr>
              <a:t>around things that were </a:t>
            </a:r>
            <a:r>
              <a:rPr lang="en-US" sz="6000" b="1" dirty="0">
                <a:solidFill>
                  <a:srgbClr val="C00000"/>
                </a:solidFill>
                <a:latin typeface="Canva Student Font"/>
              </a:rPr>
              <a:t>very hot </a:t>
            </a:r>
            <a:r>
              <a:rPr lang="en-US" sz="6000" dirty="0">
                <a:solidFill>
                  <a:srgbClr val="000000"/>
                </a:solidFill>
                <a:latin typeface="Canva Student Font"/>
              </a:rPr>
              <a:t>from now on!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E33C9B9-1A5B-13D0-13AB-445FBB3BE43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2" y="-24248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8"/>
          <p:cNvSpPr txBox="1"/>
          <p:nvPr/>
        </p:nvSpPr>
        <p:spPr>
          <a:xfrm>
            <a:off x="7440588" y="4768729"/>
            <a:ext cx="3406825" cy="16765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3641"/>
              </a:lnSpc>
            </a:pPr>
            <a:r>
              <a:rPr lang="en-US" sz="9744" dirty="0">
                <a:solidFill>
                  <a:srgbClr val="000000"/>
                </a:solidFill>
                <a:latin typeface="Canva Student Font"/>
              </a:rPr>
              <a:t>The End!</a:t>
            </a:r>
          </a:p>
        </p:txBody>
      </p:sp>
      <p:sp>
        <p:nvSpPr>
          <p:cNvPr id="11" name="Freeform 7">
            <a:extLst>
              <a:ext uri="{FF2B5EF4-FFF2-40B4-BE49-F238E27FC236}">
                <a16:creationId xmlns:a16="http://schemas.microsoft.com/office/drawing/2014/main" id="{E0067A89-1C87-47BA-7E90-743A9A78AC10}"/>
              </a:ext>
            </a:extLst>
          </p:cNvPr>
          <p:cNvSpPr/>
          <p:nvPr/>
        </p:nvSpPr>
        <p:spPr>
          <a:xfrm>
            <a:off x="1065135" y="4376737"/>
            <a:ext cx="3847942" cy="5011827"/>
          </a:xfrm>
          <a:custGeom>
            <a:avLst/>
            <a:gdLst/>
            <a:ahLst/>
            <a:cxnLst/>
            <a:rect l="l" t="t" r="r" b="b"/>
            <a:pathLst>
              <a:path w="2582037" h="4114800">
                <a:moveTo>
                  <a:pt x="0" y="0"/>
                </a:moveTo>
                <a:lnTo>
                  <a:pt x="2582037" y="0"/>
                </a:lnTo>
                <a:lnTo>
                  <a:pt x="2582037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12" name="Freeform 4">
            <a:extLst>
              <a:ext uri="{FF2B5EF4-FFF2-40B4-BE49-F238E27FC236}">
                <a16:creationId xmlns:a16="http://schemas.microsoft.com/office/drawing/2014/main" id="{B79B45C5-B2B5-CC57-BDE8-A35EB3976ED9}"/>
              </a:ext>
            </a:extLst>
          </p:cNvPr>
          <p:cNvSpPr/>
          <p:nvPr/>
        </p:nvSpPr>
        <p:spPr>
          <a:xfrm>
            <a:off x="-293016" y="8584552"/>
            <a:ext cx="7315200" cy="1702447"/>
          </a:xfrm>
          <a:custGeom>
            <a:avLst/>
            <a:gdLst/>
            <a:ahLst/>
            <a:cxnLst/>
            <a:rect l="l" t="t" r="r" b="b"/>
            <a:pathLst>
              <a:path w="7315200" h="1702447">
                <a:moveTo>
                  <a:pt x="0" y="0"/>
                </a:moveTo>
                <a:lnTo>
                  <a:pt x="7315200" y="0"/>
                </a:lnTo>
                <a:lnTo>
                  <a:pt x="7315200" y="1702446"/>
                </a:lnTo>
                <a:lnTo>
                  <a:pt x="0" y="1702446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13" name="Freeform 5">
            <a:extLst>
              <a:ext uri="{FF2B5EF4-FFF2-40B4-BE49-F238E27FC236}">
                <a16:creationId xmlns:a16="http://schemas.microsoft.com/office/drawing/2014/main" id="{C43D74F7-A666-F7ED-81B3-0CB0E62334E0}"/>
              </a:ext>
            </a:extLst>
          </p:cNvPr>
          <p:cNvSpPr/>
          <p:nvPr/>
        </p:nvSpPr>
        <p:spPr>
          <a:xfrm>
            <a:off x="11125200" y="8584553"/>
            <a:ext cx="7315200" cy="1702447"/>
          </a:xfrm>
          <a:custGeom>
            <a:avLst/>
            <a:gdLst/>
            <a:ahLst/>
            <a:cxnLst/>
            <a:rect l="l" t="t" r="r" b="b"/>
            <a:pathLst>
              <a:path w="7315200" h="1702447">
                <a:moveTo>
                  <a:pt x="0" y="0"/>
                </a:moveTo>
                <a:lnTo>
                  <a:pt x="7315200" y="0"/>
                </a:lnTo>
                <a:lnTo>
                  <a:pt x="7315200" y="1702447"/>
                </a:lnTo>
                <a:lnTo>
                  <a:pt x="0" y="1702447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14" name="Freeform 6">
            <a:extLst>
              <a:ext uri="{FF2B5EF4-FFF2-40B4-BE49-F238E27FC236}">
                <a16:creationId xmlns:a16="http://schemas.microsoft.com/office/drawing/2014/main" id="{62A1656D-6FA9-8F11-4E41-E7506B2DF6B6}"/>
              </a:ext>
            </a:extLst>
          </p:cNvPr>
          <p:cNvSpPr/>
          <p:nvPr/>
        </p:nvSpPr>
        <p:spPr>
          <a:xfrm>
            <a:off x="5912536" y="8600568"/>
            <a:ext cx="7315200" cy="1702447"/>
          </a:xfrm>
          <a:custGeom>
            <a:avLst/>
            <a:gdLst/>
            <a:ahLst/>
            <a:cxnLst/>
            <a:rect l="l" t="t" r="r" b="b"/>
            <a:pathLst>
              <a:path w="7315200" h="1702447">
                <a:moveTo>
                  <a:pt x="0" y="0"/>
                </a:moveTo>
                <a:lnTo>
                  <a:pt x="7315200" y="0"/>
                </a:lnTo>
                <a:lnTo>
                  <a:pt x="7315200" y="1702447"/>
                </a:lnTo>
                <a:lnTo>
                  <a:pt x="0" y="1702447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381924DA-019A-39A6-A5E8-7417494EB50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2" y="-24248"/>
            <a:ext cx="18288000" cy="2042160"/>
          </a:xfrm>
          <a:prstGeom prst="rect">
            <a:avLst/>
          </a:prstGeom>
        </p:spPr>
      </p:pic>
      <p:pic>
        <p:nvPicPr>
          <p:cNvPr id="16" name="Picture 3">
            <a:extLst>
              <a:ext uri="{FF2B5EF4-FFF2-40B4-BE49-F238E27FC236}">
                <a16:creationId xmlns:a16="http://schemas.microsoft.com/office/drawing/2014/main" id="{451A9553-258E-B0CA-B41F-FC93848AE063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>
          <a:xfrm>
            <a:off x="10820400" y="1104900"/>
            <a:ext cx="6515100" cy="6515100"/>
          </a:xfrm>
          <a:prstGeom prst="rect">
            <a:avLst/>
          </a:prstGeom>
        </p:spPr>
      </p:pic>
      <p:pic>
        <p:nvPicPr>
          <p:cNvPr id="17" name="Graphic 16" descr="Butterfly with solid fill">
            <a:extLst>
              <a:ext uri="{FF2B5EF4-FFF2-40B4-BE49-F238E27FC236}">
                <a16:creationId xmlns:a16="http://schemas.microsoft.com/office/drawing/2014/main" id="{B9347378-AC26-172C-F6E8-140C0DDA1D0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rot="2138614">
            <a:off x="4211692" y="3140867"/>
            <a:ext cx="1902601" cy="1902601"/>
          </a:xfrm>
          <a:prstGeom prst="rect">
            <a:avLst/>
          </a:prstGeom>
        </p:spPr>
      </p:pic>
      <p:pic>
        <p:nvPicPr>
          <p:cNvPr id="18" name="Graphic 17" descr="Butterfly outline">
            <a:extLst>
              <a:ext uri="{FF2B5EF4-FFF2-40B4-BE49-F238E27FC236}">
                <a16:creationId xmlns:a16="http://schemas.microsoft.com/office/drawing/2014/main" id="{B55FD246-8BB5-4243-93EE-980A84E257E5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 rot="1995817">
            <a:off x="4673087" y="2089727"/>
            <a:ext cx="1349995" cy="1349995"/>
          </a:xfrm>
          <a:prstGeom prst="rect">
            <a:avLst/>
          </a:prstGeom>
        </p:spPr>
      </p:pic>
      <p:pic>
        <p:nvPicPr>
          <p:cNvPr id="19" name="Graphic 18" descr="Butterfly outline">
            <a:extLst>
              <a:ext uri="{FF2B5EF4-FFF2-40B4-BE49-F238E27FC236}">
                <a16:creationId xmlns:a16="http://schemas.microsoft.com/office/drawing/2014/main" id="{8AA18363-DDDE-264A-31C7-0CB9AA14BF6B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 rot="1995817">
            <a:off x="6140429" y="2268075"/>
            <a:ext cx="1184942" cy="1184942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4"/>
          <p:cNvSpPr txBox="1"/>
          <p:nvPr/>
        </p:nvSpPr>
        <p:spPr>
          <a:xfrm>
            <a:off x="975757" y="5390496"/>
            <a:ext cx="3632076" cy="11299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544">
                <a:solidFill>
                  <a:srgbClr val="000000"/>
                </a:solidFill>
                <a:latin typeface="Canva Student Font"/>
              </a:rPr>
              <a:t>Worksheet 2.1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1DCBF8F-A6BB-C7E4-0175-39A7121CA7D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2" y="-24248"/>
            <a:ext cx="18288000" cy="204216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3437FEC-0B7D-F2CD-9F22-A12857917DE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91200" y="1866900"/>
            <a:ext cx="6400800" cy="8235513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4"/>
          <p:cNvSpPr txBox="1"/>
          <p:nvPr/>
        </p:nvSpPr>
        <p:spPr>
          <a:xfrm>
            <a:off x="0" y="5390496"/>
            <a:ext cx="5583590" cy="229278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544">
                <a:solidFill>
                  <a:srgbClr val="000000"/>
                </a:solidFill>
                <a:latin typeface="Canva Student Font"/>
              </a:rPr>
              <a:t>Worksheet 2.1 answers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D43F4EB-B421-4992-5B3A-9756FBF668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2" y="-24248"/>
            <a:ext cx="18288000" cy="204216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DC93CE2-DECC-772D-AD49-2144CACDF1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91200" y="1866900"/>
            <a:ext cx="6400800" cy="8235513"/>
          </a:xfrm>
          <a:prstGeom prst="rect">
            <a:avLst/>
          </a:prstGeom>
        </p:spPr>
      </p:pic>
      <p:pic>
        <p:nvPicPr>
          <p:cNvPr id="9" name="Graphic 8" descr="Close with solid fill">
            <a:extLst>
              <a:ext uri="{FF2B5EF4-FFF2-40B4-BE49-F238E27FC236}">
                <a16:creationId xmlns:a16="http://schemas.microsoft.com/office/drawing/2014/main" id="{D1CFB3D4-1597-F22A-184C-60ED06F3DF1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553200" y="4572000"/>
            <a:ext cx="1143000" cy="1143000"/>
          </a:xfrm>
          <a:prstGeom prst="rect">
            <a:avLst/>
          </a:prstGeom>
        </p:spPr>
      </p:pic>
      <p:pic>
        <p:nvPicPr>
          <p:cNvPr id="10" name="Graphic 9" descr="Close with solid fill">
            <a:extLst>
              <a:ext uri="{FF2B5EF4-FFF2-40B4-BE49-F238E27FC236}">
                <a16:creationId xmlns:a16="http://schemas.microsoft.com/office/drawing/2014/main" id="{95223A45-D40B-9FE1-5A36-40CF556E43A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303228" y="4495800"/>
            <a:ext cx="1219200" cy="1219200"/>
          </a:xfrm>
          <a:prstGeom prst="rect">
            <a:avLst/>
          </a:prstGeom>
        </p:spPr>
      </p:pic>
      <p:pic>
        <p:nvPicPr>
          <p:cNvPr id="11" name="Graphic 10" descr="Close with solid fill">
            <a:extLst>
              <a:ext uri="{FF2B5EF4-FFF2-40B4-BE49-F238E27FC236}">
                <a16:creationId xmlns:a16="http://schemas.microsoft.com/office/drawing/2014/main" id="{60A08490-F92A-CDAB-3E19-9F9710E69F7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382000" y="7200900"/>
            <a:ext cx="1219200" cy="1219200"/>
          </a:xfrm>
          <a:prstGeom prst="rect">
            <a:avLst/>
          </a:prstGeom>
        </p:spPr>
      </p:pic>
      <p:pic>
        <p:nvPicPr>
          <p:cNvPr id="13" name="Graphic 12" descr="Checkmark with solid fill">
            <a:extLst>
              <a:ext uri="{FF2B5EF4-FFF2-40B4-BE49-F238E27FC236}">
                <a16:creationId xmlns:a16="http://schemas.microsoft.com/office/drawing/2014/main" id="{CF191EFA-7896-D4EB-CD77-65B9DB2DC14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414456" y="4533900"/>
            <a:ext cx="1219200" cy="1219200"/>
          </a:xfrm>
          <a:prstGeom prst="rect">
            <a:avLst/>
          </a:prstGeom>
        </p:spPr>
      </p:pic>
      <p:pic>
        <p:nvPicPr>
          <p:cNvPr id="14" name="Graphic 13" descr="Checkmark with solid fill">
            <a:extLst>
              <a:ext uri="{FF2B5EF4-FFF2-40B4-BE49-F238E27FC236}">
                <a16:creationId xmlns:a16="http://schemas.microsoft.com/office/drawing/2014/main" id="{CEC58DC3-0CAB-E68C-7344-40D32A3271B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382000" y="5922088"/>
            <a:ext cx="1219200" cy="1219200"/>
          </a:xfrm>
          <a:prstGeom prst="rect">
            <a:avLst/>
          </a:prstGeom>
        </p:spPr>
      </p:pic>
      <p:pic>
        <p:nvPicPr>
          <p:cNvPr id="15" name="Graphic 14" descr="Checkmark with solid fill">
            <a:extLst>
              <a:ext uri="{FF2B5EF4-FFF2-40B4-BE49-F238E27FC236}">
                <a16:creationId xmlns:a16="http://schemas.microsoft.com/office/drawing/2014/main" id="{BFD3E93E-2850-DE54-9A8F-E3F6BD40620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477000" y="5922088"/>
            <a:ext cx="1219200" cy="1219200"/>
          </a:xfrm>
          <a:prstGeom prst="rect">
            <a:avLst/>
          </a:prstGeom>
        </p:spPr>
      </p:pic>
      <p:pic>
        <p:nvPicPr>
          <p:cNvPr id="16" name="Graphic 15" descr="Checkmark with solid fill">
            <a:extLst>
              <a:ext uri="{FF2B5EF4-FFF2-40B4-BE49-F238E27FC236}">
                <a16:creationId xmlns:a16="http://schemas.microsoft.com/office/drawing/2014/main" id="{03F7E653-DA5A-C544-E69A-73EE586EB3B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0244137" y="5922088"/>
            <a:ext cx="1219200" cy="1219200"/>
          </a:xfrm>
          <a:prstGeom prst="rect">
            <a:avLst/>
          </a:prstGeom>
        </p:spPr>
      </p:pic>
      <p:pic>
        <p:nvPicPr>
          <p:cNvPr id="17" name="Graphic 16" descr="Checkmark with solid fill">
            <a:extLst>
              <a:ext uri="{FF2B5EF4-FFF2-40B4-BE49-F238E27FC236}">
                <a16:creationId xmlns:a16="http://schemas.microsoft.com/office/drawing/2014/main" id="{74299C76-2D6A-E9E9-886C-E63DB06A683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0287000" y="7200900"/>
            <a:ext cx="1219200" cy="1219200"/>
          </a:xfrm>
          <a:prstGeom prst="rect">
            <a:avLst/>
          </a:prstGeom>
        </p:spPr>
      </p:pic>
      <p:pic>
        <p:nvPicPr>
          <p:cNvPr id="18" name="Graphic 17" descr="Checkmark with solid fill">
            <a:extLst>
              <a:ext uri="{FF2B5EF4-FFF2-40B4-BE49-F238E27FC236}">
                <a16:creationId xmlns:a16="http://schemas.microsoft.com/office/drawing/2014/main" id="{3170DB2D-DEDD-A950-0BAE-8C2862DF795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519863" y="7141288"/>
            <a:ext cx="1219200" cy="1219200"/>
          </a:xfrm>
          <a:prstGeom prst="rect">
            <a:avLst/>
          </a:prstGeom>
        </p:spPr>
      </p:pic>
      <p:pic>
        <p:nvPicPr>
          <p:cNvPr id="19" name="Graphic 18" descr="Checkmark with solid fill">
            <a:extLst>
              <a:ext uri="{FF2B5EF4-FFF2-40B4-BE49-F238E27FC236}">
                <a16:creationId xmlns:a16="http://schemas.microsoft.com/office/drawing/2014/main" id="{C219C889-FE11-63ED-0D73-0E62760F655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382000" y="8512394"/>
            <a:ext cx="1219200" cy="1219200"/>
          </a:xfrm>
          <a:prstGeom prst="rect">
            <a:avLst/>
          </a:prstGeom>
        </p:spPr>
      </p:pic>
      <p:pic>
        <p:nvPicPr>
          <p:cNvPr id="20" name="Graphic 19" descr="Checkmark with solid fill">
            <a:extLst>
              <a:ext uri="{FF2B5EF4-FFF2-40B4-BE49-F238E27FC236}">
                <a16:creationId xmlns:a16="http://schemas.microsoft.com/office/drawing/2014/main" id="{7B67D73A-4A5A-5299-04C3-0387844A14A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515100" y="8545731"/>
            <a:ext cx="1219200" cy="1219200"/>
          </a:xfrm>
          <a:prstGeom prst="rect">
            <a:avLst/>
          </a:prstGeom>
        </p:spPr>
      </p:pic>
      <p:pic>
        <p:nvPicPr>
          <p:cNvPr id="21" name="Graphic 20" descr="Checkmark with solid fill">
            <a:extLst>
              <a:ext uri="{FF2B5EF4-FFF2-40B4-BE49-F238E27FC236}">
                <a16:creationId xmlns:a16="http://schemas.microsoft.com/office/drawing/2014/main" id="{93E52CF9-F31E-1AF4-E02D-0345462E293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0296524" y="8512394"/>
            <a:ext cx="1219200" cy="1219200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3"/>
          <p:cNvSpPr/>
          <p:nvPr/>
        </p:nvSpPr>
        <p:spPr>
          <a:xfrm>
            <a:off x="1776136" y="5909305"/>
            <a:ext cx="1866297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GB"/>
          </a:p>
        </p:txBody>
      </p:sp>
      <p:sp>
        <p:nvSpPr>
          <p:cNvPr id="4" name="AutoShape 4"/>
          <p:cNvSpPr/>
          <p:nvPr/>
        </p:nvSpPr>
        <p:spPr>
          <a:xfrm>
            <a:off x="4452281" y="5928355"/>
            <a:ext cx="1866297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GB"/>
          </a:p>
        </p:txBody>
      </p:sp>
      <p:sp>
        <p:nvSpPr>
          <p:cNvPr id="5" name="AutoShape 5"/>
          <p:cNvSpPr/>
          <p:nvPr/>
        </p:nvSpPr>
        <p:spPr>
          <a:xfrm>
            <a:off x="7303357" y="5928355"/>
            <a:ext cx="1866297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GB"/>
          </a:p>
        </p:txBody>
      </p:sp>
      <p:sp>
        <p:nvSpPr>
          <p:cNvPr id="6" name="AutoShape 6"/>
          <p:cNvSpPr/>
          <p:nvPr/>
        </p:nvSpPr>
        <p:spPr>
          <a:xfrm>
            <a:off x="10177755" y="5947405"/>
            <a:ext cx="1866297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GB"/>
          </a:p>
        </p:txBody>
      </p:sp>
      <p:sp>
        <p:nvSpPr>
          <p:cNvPr id="7" name="AutoShape 7"/>
          <p:cNvSpPr/>
          <p:nvPr/>
        </p:nvSpPr>
        <p:spPr>
          <a:xfrm>
            <a:off x="12952722" y="5947405"/>
            <a:ext cx="1866297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GB"/>
          </a:p>
        </p:txBody>
      </p:sp>
      <p:sp>
        <p:nvSpPr>
          <p:cNvPr id="8" name="Freeform 8"/>
          <p:cNvSpPr/>
          <p:nvPr/>
        </p:nvSpPr>
        <p:spPr>
          <a:xfrm rot="21294853">
            <a:off x="1347314" y="6299168"/>
            <a:ext cx="5147968" cy="3758050"/>
          </a:xfrm>
          <a:custGeom>
            <a:avLst/>
            <a:gdLst/>
            <a:ahLst/>
            <a:cxnLst/>
            <a:rect l="l" t="t" r="r" b="b"/>
            <a:pathLst>
              <a:path w="3784302" h="3046363">
                <a:moveTo>
                  <a:pt x="0" y="0"/>
                </a:moveTo>
                <a:lnTo>
                  <a:pt x="3784302" y="0"/>
                </a:lnTo>
                <a:lnTo>
                  <a:pt x="3784302" y="3046363"/>
                </a:lnTo>
                <a:lnTo>
                  <a:pt x="0" y="3046363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9" name="Freeform 9"/>
          <p:cNvSpPr/>
          <p:nvPr/>
        </p:nvSpPr>
        <p:spPr>
          <a:xfrm rot="-3056432">
            <a:off x="13848173" y="6694710"/>
            <a:ext cx="3510853" cy="2460079"/>
          </a:xfrm>
          <a:custGeom>
            <a:avLst/>
            <a:gdLst/>
            <a:ahLst/>
            <a:cxnLst/>
            <a:rect l="l" t="t" r="r" b="b"/>
            <a:pathLst>
              <a:path w="2631268" h="1660988">
                <a:moveTo>
                  <a:pt x="0" y="0"/>
                </a:moveTo>
                <a:lnTo>
                  <a:pt x="2631268" y="0"/>
                </a:lnTo>
                <a:lnTo>
                  <a:pt x="2631268" y="1660988"/>
                </a:lnTo>
                <a:lnTo>
                  <a:pt x="0" y="1660988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10" name="TextBox 10"/>
          <p:cNvSpPr txBox="1"/>
          <p:nvPr/>
        </p:nvSpPr>
        <p:spPr>
          <a:xfrm>
            <a:off x="4745658" y="2400757"/>
            <a:ext cx="8796684" cy="11798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9162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544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nva Student Font"/>
                <a:ea typeface="+mn-ea"/>
                <a:cs typeface="+mn-cs"/>
              </a:rPr>
              <a:t>Another word for a </a:t>
            </a:r>
            <a:r>
              <a:rPr kumimoji="0" lang="en-US" sz="6544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nva Student Font"/>
                <a:ea typeface="+mn-ea"/>
                <a:cs typeface="+mn-cs"/>
              </a:rPr>
              <a:t>cut</a:t>
            </a:r>
            <a:r>
              <a:rPr kumimoji="0" lang="en-US" sz="6544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nva Student Font"/>
                <a:ea typeface="+mn-ea"/>
                <a:cs typeface="+mn-cs"/>
              </a:rPr>
              <a:t> </a:t>
            </a:r>
            <a:r>
              <a:rPr lang="en-US" sz="6544" dirty="0">
                <a:solidFill>
                  <a:srgbClr val="000000"/>
                </a:solidFill>
                <a:latin typeface="Canva Student Font"/>
              </a:rPr>
              <a:t>is</a:t>
            </a:r>
            <a:r>
              <a:rPr kumimoji="0" lang="en-US" sz="6544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nva Student Font"/>
                <a:ea typeface="+mn-ea"/>
                <a:cs typeface="+mn-cs"/>
              </a:rPr>
              <a:t>...?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17667845" y="9522023"/>
            <a:ext cx="487487" cy="5803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475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399" b="0" i="0" u="none" strike="noStrike" kern="1200" cap="none" spc="0" normalizeH="0" baseline="0" noProof="0">
                <a:ln>
                  <a:noFill/>
                </a:ln>
                <a:solidFill>
                  <a:srgbClr val="FEF4F0"/>
                </a:solidFill>
                <a:effectLst/>
                <a:uLnTx/>
                <a:uFillTx/>
                <a:latin typeface="Canva Sans"/>
                <a:ea typeface="+mn-ea"/>
                <a:cs typeface="+mn-cs"/>
              </a:rPr>
              <a:t>32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2021142" y="4783435"/>
            <a:ext cx="1643062" cy="200631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1288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9900" b="1" dirty="0">
                <a:solidFill>
                  <a:srgbClr val="000000"/>
                </a:solidFill>
                <a:latin typeface="Canva Student Font"/>
              </a:rPr>
              <a:t>W</a:t>
            </a:r>
            <a:r>
              <a:rPr kumimoji="0" lang="en-US" sz="9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nva Sans Bold"/>
                <a:ea typeface="+mn-ea"/>
                <a:cs typeface="+mn-cs"/>
              </a:rPr>
              <a:t> 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4705F424-0D6A-B71C-7156-BD8EA9E7288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005"/>
            <a:ext cx="18288000" cy="204216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8D683FBB-5FBE-161D-E965-E77A99AC706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2433"/>
            <a:ext cx="18288000" cy="2042160"/>
          </a:xfrm>
          <a:prstGeom prst="rect">
            <a:avLst/>
          </a:prstGeom>
        </p:spPr>
      </p:pic>
      <p:sp>
        <p:nvSpPr>
          <p:cNvPr id="20" name="Freeform 8">
            <a:extLst>
              <a:ext uri="{FF2B5EF4-FFF2-40B4-BE49-F238E27FC236}">
                <a16:creationId xmlns:a16="http://schemas.microsoft.com/office/drawing/2014/main" id="{C5F845B4-B3D8-35F0-926B-6D1A4ED0251C}"/>
              </a:ext>
            </a:extLst>
          </p:cNvPr>
          <p:cNvSpPr/>
          <p:nvPr/>
        </p:nvSpPr>
        <p:spPr>
          <a:xfrm rot="19949541">
            <a:off x="585114" y="425442"/>
            <a:ext cx="2932390" cy="3251447"/>
          </a:xfrm>
          <a:custGeom>
            <a:avLst/>
            <a:gdLst/>
            <a:ahLst/>
            <a:cxnLst/>
            <a:rect l="l" t="t" r="r" b="b"/>
            <a:pathLst>
              <a:path w="1813803" h="2763890">
                <a:moveTo>
                  <a:pt x="0" y="0"/>
                </a:moveTo>
                <a:lnTo>
                  <a:pt x="1813802" y="0"/>
                </a:lnTo>
                <a:lnTo>
                  <a:pt x="1813802" y="2763890"/>
                </a:lnTo>
                <a:lnTo>
                  <a:pt x="0" y="276389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3"/>
          <p:cNvSpPr/>
          <p:nvPr/>
        </p:nvSpPr>
        <p:spPr>
          <a:xfrm>
            <a:off x="2622559" y="6282895"/>
            <a:ext cx="1866297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GB"/>
          </a:p>
        </p:txBody>
      </p:sp>
      <p:sp>
        <p:nvSpPr>
          <p:cNvPr id="4" name="AutoShape 4"/>
          <p:cNvSpPr/>
          <p:nvPr/>
        </p:nvSpPr>
        <p:spPr>
          <a:xfrm>
            <a:off x="5298704" y="6301945"/>
            <a:ext cx="1866297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GB"/>
          </a:p>
        </p:txBody>
      </p:sp>
      <p:sp>
        <p:nvSpPr>
          <p:cNvPr id="5" name="AutoShape 5"/>
          <p:cNvSpPr/>
          <p:nvPr/>
        </p:nvSpPr>
        <p:spPr>
          <a:xfrm>
            <a:off x="8149779" y="6301945"/>
            <a:ext cx="1866297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GB"/>
          </a:p>
        </p:txBody>
      </p:sp>
      <p:sp>
        <p:nvSpPr>
          <p:cNvPr id="6" name="AutoShape 6"/>
          <p:cNvSpPr/>
          <p:nvPr/>
        </p:nvSpPr>
        <p:spPr>
          <a:xfrm>
            <a:off x="11024178" y="6320995"/>
            <a:ext cx="1866297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GB"/>
          </a:p>
        </p:txBody>
      </p:sp>
      <p:sp>
        <p:nvSpPr>
          <p:cNvPr id="7" name="AutoShape 7"/>
          <p:cNvSpPr/>
          <p:nvPr/>
        </p:nvSpPr>
        <p:spPr>
          <a:xfrm>
            <a:off x="13799145" y="6320995"/>
            <a:ext cx="1866297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GB"/>
          </a:p>
        </p:txBody>
      </p:sp>
      <p:sp>
        <p:nvSpPr>
          <p:cNvPr id="9" name="Freeform 9"/>
          <p:cNvSpPr/>
          <p:nvPr/>
        </p:nvSpPr>
        <p:spPr>
          <a:xfrm>
            <a:off x="762000" y="6382079"/>
            <a:ext cx="5010447" cy="3781418"/>
          </a:xfrm>
          <a:custGeom>
            <a:avLst/>
            <a:gdLst/>
            <a:ahLst/>
            <a:cxnLst/>
            <a:rect l="l" t="t" r="r" b="b"/>
            <a:pathLst>
              <a:path w="3784302" h="3046363">
                <a:moveTo>
                  <a:pt x="0" y="0"/>
                </a:moveTo>
                <a:lnTo>
                  <a:pt x="3784302" y="0"/>
                </a:lnTo>
                <a:lnTo>
                  <a:pt x="3784302" y="3046363"/>
                </a:lnTo>
                <a:lnTo>
                  <a:pt x="0" y="3046363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10" name="Freeform 10"/>
          <p:cNvSpPr/>
          <p:nvPr/>
        </p:nvSpPr>
        <p:spPr>
          <a:xfrm rot="-3056432">
            <a:off x="13594761" y="6762595"/>
            <a:ext cx="3675080" cy="2644560"/>
          </a:xfrm>
          <a:custGeom>
            <a:avLst/>
            <a:gdLst/>
            <a:ahLst/>
            <a:cxnLst/>
            <a:rect l="l" t="t" r="r" b="b"/>
            <a:pathLst>
              <a:path w="2631268" h="1660988">
                <a:moveTo>
                  <a:pt x="0" y="0"/>
                </a:moveTo>
                <a:lnTo>
                  <a:pt x="2631268" y="0"/>
                </a:lnTo>
                <a:lnTo>
                  <a:pt x="2631268" y="1660988"/>
                </a:lnTo>
                <a:lnTo>
                  <a:pt x="0" y="1660988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11" name="TextBox 11"/>
          <p:cNvSpPr txBox="1"/>
          <p:nvPr/>
        </p:nvSpPr>
        <p:spPr>
          <a:xfrm>
            <a:off x="4745658" y="2899057"/>
            <a:ext cx="8796684" cy="11798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9162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544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nva Student Font"/>
                <a:ea typeface="+mn-ea"/>
                <a:cs typeface="+mn-cs"/>
              </a:rPr>
              <a:t>Another word for a </a:t>
            </a:r>
            <a:r>
              <a:rPr kumimoji="0" lang="en-US" sz="6544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nva Student Font"/>
                <a:ea typeface="+mn-ea"/>
                <a:cs typeface="+mn-cs"/>
              </a:rPr>
              <a:t>cut </a:t>
            </a:r>
            <a:r>
              <a:rPr lang="en-US" sz="6544" dirty="0">
                <a:solidFill>
                  <a:srgbClr val="000000"/>
                </a:solidFill>
                <a:latin typeface="Canva Student Font"/>
              </a:rPr>
              <a:t>is</a:t>
            </a:r>
            <a:r>
              <a:rPr kumimoji="0" lang="en-US" sz="6544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nva Student Font"/>
                <a:ea typeface="+mn-ea"/>
                <a:cs typeface="+mn-cs"/>
              </a:rPr>
              <a:t>...?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17655939" y="9522023"/>
            <a:ext cx="511299" cy="5803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FEF4F0"/>
                </a:solidFill>
                <a:latin typeface="Canva Sans"/>
              </a:rPr>
              <a:t>38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2011792" y="5080969"/>
            <a:ext cx="13984511" cy="193322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2880"/>
              </a:lnSpc>
            </a:pPr>
            <a:r>
              <a:rPr lang="en-US" sz="18000" b="1" dirty="0">
                <a:solidFill>
                  <a:srgbClr val="000000"/>
                </a:solidFill>
                <a:latin typeface="Canva Student Font"/>
              </a:rPr>
              <a:t>W  O  U   N  D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ECD3E203-BD8D-C3CE-7DCA-0E73845F32A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2433"/>
            <a:ext cx="18288000" cy="2042160"/>
          </a:xfrm>
          <a:prstGeom prst="rect">
            <a:avLst/>
          </a:prstGeom>
        </p:spPr>
      </p:pic>
      <p:sp>
        <p:nvSpPr>
          <p:cNvPr id="8" name="Freeform 8"/>
          <p:cNvSpPr/>
          <p:nvPr/>
        </p:nvSpPr>
        <p:spPr>
          <a:xfrm rot="19949541">
            <a:off x="737513" y="966134"/>
            <a:ext cx="2932390" cy="3251447"/>
          </a:xfrm>
          <a:custGeom>
            <a:avLst/>
            <a:gdLst/>
            <a:ahLst/>
            <a:cxnLst/>
            <a:rect l="l" t="t" r="r" b="b"/>
            <a:pathLst>
              <a:path w="1813803" h="2763890">
                <a:moveTo>
                  <a:pt x="0" y="0"/>
                </a:moveTo>
                <a:lnTo>
                  <a:pt x="1813802" y="0"/>
                </a:lnTo>
                <a:lnTo>
                  <a:pt x="1813802" y="2763890"/>
                </a:lnTo>
                <a:lnTo>
                  <a:pt x="0" y="276389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914400" y="4304590"/>
            <a:ext cx="5266687" cy="5715626"/>
          </a:xfrm>
          <a:custGeom>
            <a:avLst/>
            <a:gdLst/>
            <a:ahLst/>
            <a:cxnLst/>
            <a:rect l="l" t="t" r="r" b="b"/>
            <a:pathLst>
              <a:path w="4144945" h="4114800">
                <a:moveTo>
                  <a:pt x="0" y="0"/>
                </a:moveTo>
                <a:lnTo>
                  <a:pt x="4144945" y="0"/>
                </a:lnTo>
                <a:lnTo>
                  <a:pt x="4144945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4" name="Freeform 4"/>
          <p:cNvSpPr/>
          <p:nvPr/>
        </p:nvSpPr>
        <p:spPr>
          <a:xfrm>
            <a:off x="10573866" y="2632262"/>
            <a:ext cx="7073739" cy="7654738"/>
          </a:xfrm>
          <a:custGeom>
            <a:avLst/>
            <a:gdLst/>
            <a:ahLst/>
            <a:cxnLst/>
            <a:rect l="l" t="t" r="r" b="b"/>
            <a:pathLst>
              <a:path w="4221083" h="5782305">
                <a:moveTo>
                  <a:pt x="0" y="0"/>
                </a:moveTo>
                <a:lnTo>
                  <a:pt x="4221082" y="0"/>
                </a:lnTo>
                <a:lnTo>
                  <a:pt x="4221082" y="5782305"/>
                </a:lnTo>
                <a:lnTo>
                  <a:pt x="0" y="5782305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5" name="TextBox 5"/>
          <p:cNvSpPr txBox="1"/>
          <p:nvPr/>
        </p:nvSpPr>
        <p:spPr>
          <a:xfrm>
            <a:off x="4572000" y="3455898"/>
            <a:ext cx="8796684" cy="23596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7200" dirty="0">
                <a:solidFill>
                  <a:srgbClr val="000000"/>
                </a:solidFill>
                <a:latin typeface="Canva Student Font"/>
              </a:rPr>
              <a:t>Who should we find if we have a wound?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251019F-E7E5-669D-AACC-A51E44C7AB4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2433"/>
            <a:ext cx="18288000" cy="2042160"/>
          </a:xfrm>
          <a:prstGeom prst="rect">
            <a:avLst/>
          </a:prstGeom>
        </p:spPr>
      </p:pic>
      <p:sp>
        <p:nvSpPr>
          <p:cNvPr id="8" name="Oval 7">
            <a:extLst>
              <a:ext uri="{FF2B5EF4-FFF2-40B4-BE49-F238E27FC236}">
                <a16:creationId xmlns:a16="http://schemas.microsoft.com/office/drawing/2014/main" id="{EA22B06D-BD58-11BB-6572-D53F8EF841F5}"/>
              </a:ext>
            </a:extLst>
          </p:cNvPr>
          <p:cNvSpPr/>
          <p:nvPr/>
        </p:nvSpPr>
        <p:spPr>
          <a:xfrm>
            <a:off x="11410538" y="6368939"/>
            <a:ext cx="1295400" cy="1005020"/>
          </a:xfrm>
          <a:prstGeom prst="ellipse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3">
            <a:extLst>
              <a:ext uri="{FF2B5EF4-FFF2-40B4-BE49-F238E27FC236}">
                <a16:creationId xmlns:a16="http://schemas.microsoft.com/office/drawing/2014/main" id="{37A5F1D9-81B8-D13D-EB77-CE50D649CA31}"/>
              </a:ext>
            </a:extLst>
          </p:cNvPr>
          <p:cNvSpPr/>
          <p:nvPr/>
        </p:nvSpPr>
        <p:spPr>
          <a:xfrm>
            <a:off x="914400" y="4304590"/>
            <a:ext cx="5266687" cy="5715626"/>
          </a:xfrm>
          <a:custGeom>
            <a:avLst/>
            <a:gdLst/>
            <a:ahLst/>
            <a:cxnLst/>
            <a:rect l="l" t="t" r="r" b="b"/>
            <a:pathLst>
              <a:path w="4144945" h="4114800">
                <a:moveTo>
                  <a:pt x="0" y="0"/>
                </a:moveTo>
                <a:lnTo>
                  <a:pt x="4144945" y="0"/>
                </a:lnTo>
                <a:lnTo>
                  <a:pt x="4144945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8" name="Freeform 4">
            <a:extLst>
              <a:ext uri="{FF2B5EF4-FFF2-40B4-BE49-F238E27FC236}">
                <a16:creationId xmlns:a16="http://schemas.microsoft.com/office/drawing/2014/main" id="{F119D0E3-EA3D-900E-79CF-1C17BD48B6DA}"/>
              </a:ext>
            </a:extLst>
          </p:cNvPr>
          <p:cNvSpPr/>
          <p:nvPr/>
        </p:nvSpPr>
        <p:spPr>
          <a:xfrm>
            <a:off x="10573866" y="2632262"/>
            <a:ext cx="7073739" cy="7654738"/>
          </a:xfrm>
          <a:custGeom>
            <a:avLst/>
            <a:gdLst/>
            <a:ahLst/>
            <a:cxnLst/>
            <a:rect l="l" t="t" r="r" b="b"/>
            <a:pathLst>
              <a:path w="4221083" h="5782305">
                <a:moveTo>
                  <a:pt x="0" y="0"/>
                </a:moveTo>
                <a:lnTo>
                  <a:pt x="4221082" y="0"/>
                </a:lnTo>
                <a:lnTo>
                  <a:pt x="4221082" y="5782305"/>
                </a:lnTo>
                <a:lnTo>
                  <a:pt x="0" y="5782305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9" name="TextBox 5">
            <a:extLst>
              <a:ext uri="{FF2B5EF4-FFF2-40B4-BE49-F238E27FC236}">
                <a16:creationId xmlns:a16="http://schemas.microsoft.com/office/drawing/2014/main" id="{140F5EC1-83B9-3D3F-91DD-3C311BA22241}"/>
              </a:ext>
            </a:extLst>
          </p:cNvPr>
          <p:cNvSpPr txBox="1"/>
          <p:nvPr/>
        </p:nvSpPr>
        <p:spPr>
          <a:xfrm>
            <a:off x="4495800" y="3521335"/>
            <a:ext cx="8796684" cy="35394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7200" dirty="0">
                <a:solidFill>
                  <a:srgbClr val="000000"/>
                </a:solidFill>
                <a:latin typeface="Canva Student Font"/>
              </a:rPr>
              <a:t>Who should we find if we have a wound?</a:t>
            </a:r>
          </a:p>
          <a:p>
            <a:pPr algn="ctr">
              <a:lnSpc>
                <a:spcPts val="9162"/>
              </a:lnSpc>
            </a:pPr>
            <a:r>
              <a:rPr lang="en-US" sz="7200" b="1" dirty="0">
                <a:solidFill>
                  <a:srgbClr val="C00000"/>
                </a:solidFill>
                <a:latin typeface="Canva Student Font"/>
              </a:rPr>
              <a:t>An Adult!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911A133-1A79-C27E-3C08-1D90424860A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2433"/>
            <a:ext cx="18288000" cy="2042160"/>
          </a:xfrm>
          <a:prstGeom prst="rect">
            <a:avLst/>
          </a:prstGeom>
        </p:spPr>
      </p:pic>
      <p:sp>
        <p:nvSpPr>
          <p:cNvPr id="11" name="Oval 10">
            <a:extLst>
              <a:ext uri="{FF2B5EF4-FFF2-40B4-BE49-F238E27FC236}">
                <a16:creationId xmlns:a16="http://schemas.microsoft.com/office/drawing/2014/main" id="{12AACFEF-F75E-DBCD-FCD0-D0C126962A57}"/>
              </a:ext>
            </a:extLst>
          </p:cNvPr>
          <p:cNvSpPr/>
          <p:nvPr/>
        </p:nvSpPr>
        <p:spPr>
          <a:xfrm>
            <a:off x="11410538" y="6368939"/>
            <a:ext cx="1295400" cy="1005020"/>
          </a:xfrm>
          <a:prstGeom prst="ellipse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5763294" y="2324100"/>
            <a:ext cx="9906000" cy="7197923"/>
          </a:xfrm>
          <a:custGeom>
            <a:avLst/>
            <a:gdLst/>
            <a:ahLst/>
            <a:cxnLst/>
            <a:rect l="l" t="t" r="r" b="b"/>
            <a:pathLst>
              <a:path w="9136329" h="6852247">
                <a:moveTo>
                  <a:pt x="0" y="0"/>
                </a:moveTo>
                <a:lnTo>
                  <a:pt x="9136329" y="0"/>
                </a:lnTo>
                <a:lnTo>
                  <a:pt x="9136329" y="6852247"/>
                </a:lnTo>
                <a:lnTo>
                  <a:pt x="0" y="6852247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4" name="TextBox 4"/>
          <p:cNvSpPr txBox="1"/>
          <p:nvPr/>
        </p:nvSpPr>
        <p:spPr>
          <a:xfrm>
            <a:off x="677502" y="5204992"/>
            <a:ext cx="4265378" cy="11299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544" dirty="0">
                <a:solidFill>
                  <a:srgbClr val="000000"/>
                </a:solidFill>
                <a:latin typeface="Canva Student Font"/>
              </a:rPr>
              <a:t>Safe or unsafe?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17780955" y="9522023"/>
            <a:ext cx="261268" cy="5803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FEF4F0"/>
                </a:solidFill>
                <a:latin typeface="Canva Sans"/>
              </a:rPr>
              <a:t>4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9866ECF-E0C8-C28F-F763-99B3F43BC13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2" y="-24248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/>
          <p:cNvSpPr/>
          <p:nvPr/>
        </p:nvSpPr>
        <p:spPr>
          <a:xfrm>
            <a:off x="11516038" y="4152900"/>
            <a:ext cx="6748149" cy="6134100"/>
          </a:xfrm>
          <a:custGeom>
            <a:avLst/>
            <a:gdLst/>
            <a:ahLst/>
            <a:cxnLst/>
            <a:rect l="l" t="t" r="r" b="b"/>
            <a:pathLst>
              <a:path w="4783715" h="3850890">
                <a:moveTo>
                  <a:pt x="0" y="0"/>
                </a:moveTo>
                <a:lnTo>
                  <a:pt x="4783715" y="0"/>
                </a:lnTo>
                <a:lnTo>
                  <a:pt x="4783715" y="3850891"/>
                </a:lnTo>
                <a:lnTo>
                  <a:pt x="0" y="385089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3" name="Freeform 3"/>
          <p:cNvSpPr/>
          <p:nvPr/>
        </p:nvSpPr>
        <p:spPr>
          <a:xfrm>
            <a:off x="12567981" y="6591300"/>
            <a:ext cx="990600" cy="914400"/>
          </a:xfrm>
          <a:custGeom>
            <a:avLst/>
            <a:gdLst/>
            <a:ahLst/>
            <a:cxnLst/>
            <a:rect l="l" t="t" r="r" b="b"/>
            <a:pathLst>
              <a:path w="2094046" h="2057400">
                <a:moveTo>
                  <a:pt x="0" y="0"/>
                </a:moveTo>
                <a:lnTo>
                  <a:pt x="2094046" y="0"/>
                </a:lnTo>
                <a:lnTo>
                  <a:pt x="2094046" y="2057400"/>
                </a:lnTo>
                <a:lnTo>
                  <a:pt x="0" y="205740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4" name="Freeform 4"/>
          <p:cNvSpPr/>
          <p:nvPr/>
        </p:nvSpPr>
        <p:spPr>
          <a:xfrm>
            <a:off x="3121514" y="5753100"/>
            <a:ext cx="3271659" cy="2536401"/>
          </a:xfrm>
          <a:custGeom>
            <a:avLst/>
            <a:gdLst/>
            <a:ahLst/>
            <a:cxnLst/>
            <a:rect l="l" t="t" r="r" b="b"/>
            <a:pathLst>
              <a:path w="3010057" h="2603699">
                <a:moveTo>
                  <a:pt x="0" y="0"/>
                </a:moveTo>
                <a:lnTo>
                  <a:pt x="3010057" y="0"/>
                </a:lnTo>
                <a:lnTo>
                  <a:pt x="3010057" y="2603699"/>
                </a:lnTo>
                <a:lnTo>
                  <a:pt x="0" y="2603699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6" name="TextBox 6"/>
          <p:cNvSpPr txBox="1"/>
          <p:nvPr/>
        </p:nvSpPr>
        <p:spPr>
          <a:xfrm>
            <a:off x="1846039" y="2938709"/>
            <a:ext cx="6104616" cy="235962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544" dirty="0">
                <a:solidFill>
                  <a:srgbClr val="000000"/>
                </a:solidFill>
                <a:latin typeface="Canva Student Font"/>
              </a:rPr>
              <a:t>A </a:t>
            </a:r>
            <a:r>
              <a:rPr lang="en-US" sz="6544" dirty="0">
                <a:solidFill>
                  <a:srgbClr val="C00000"/>
                </a:solidFill>
                <a:latin typeface="Canva Student Font"/>
              </a:rPr>
              <a:t> </a:t>
            </a:r>
            <a:r>
              <a:rPr lang="en-US" sz="6544" u="sng" dirty="0">
                <a:solidFill>
                  <a:srgbClr val="C00000"/>
                </a:solidFill>
                <a:latin typeface="Canva Student Font"/>
              </a:rPr>
              <a:t>small</a:t>
            </a:r>
            <a:r>
              <a:rPr lang="en-US" sz="6544" dirty="0">
                <a:solidFill>
                  <a:srgbClr val="C00000"/>
                </a:solidFill>
                <a:latin typeface="Canva Student Font"/>
              </a:rPr>
              <a:t> </a:t>
            </a:r>
            <a:r>
              <a:rPr lang="en-US" sz="6544" dirty="0">
                <a:solidFill>
                  <a:srgbClr val="000000"/>
                </a:solidFill>
                <a:latin typeface="Canva Student Font"/>
              </a:rPr>
              <a:t>wound looks like this...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10882183" y="2938709"/>
            <a:ext cx="5583590" cy="23596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544" dirty="0">
                <a:solidFill>
                  <a:srgbClr val="000000"/>
                </a:solidFill>
                <a:latin typeface="Canva Student Font"/>
              </a:rPr>
              <a:t>A  </a:t>
            </a:r>
            <a:r>
              <a:rPr lang="en-US" sz="6544" u="sng" dirty="0">
                <a:solidFill>
                  <a:srgbClr val="C00000"/>
                </a:solidFill>
                <a:latin typeface="Canva Student Font"/>
              </a:rPr>
              <a:t>big</a:t>
            </a:r>
            <a:r>
              <a:rPr lang="en-US" sz="6544" dirty="0">
                <a:solidFill>
                  <a:srgbClr val="000000"/>
                </a:solidFill>
                <a:latin typeface="Canva Student Font"/>
              </a:rPr>
              <a:t> wound looks like this...</a:t>
            </a:r>
          </a:p>
        </p:txBody>
      </p:sp>
      <p:sp>
        <p:nvSpPr>
          <p:cNvPr id="9" name="TextBox 9"/>
          <p:cNvSpPr txBox="1"/>
          <p:nvPr/>
        </p:nvSpPr>
        <p:spPr>
          <a:xfrm rot="-1635879">
            <a:off x="11240370" y="5825059"/>
            <a:ext cx="1681321" cy="102592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024"/>
              </a:lnSpc>
            </a:pPr>
            <a:r>
              <a:rPr lang="en-US" sz="2874" dirty="0">
                <a:solidFill>
                  <a:srgbClr val="000000"/>
                </a:solidFill>
                <a:latin typeface="Canva Student Font"/>
              </a:rPr>
              <a:t>Bigger than a </a:t>
            </a:r>
          </a:p>
          <a:p>
            <a:pPr algn="ctr">
              <a:lnSpc>
                <a:spcPts val="4024"/>
              </a:lnSpc>
            </a:pPr>
            <a:r>
              <a:rPr lang="en-US" sz="2874" dirty="0">
                <a:solidFill>
                  <a:srgbClr val="000000"/>
                </a:solidFill>
                <a:latin typeface="Canva Student Font"/>
              </a:rPr>
              <a:t>50 pence coin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F3C1FAE1-732B-5584-2518-865FDEA79BF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2433"/>
            <a:ext cx="18288000" cy="2042160"/>
          </a:xfrm>
          <a:prstGeom prst="rect">
            <a:avLst/>
          </a:prstGeom>
        </p:spPr>
      </p:pic>
      <p:sp>
        <p:nvSpPr>
          <p:cNvPr id="11" name="Oval 10">
            <a:extLst>
              <a:ext uri="{FF2B5EF4-FFF2-40B4-BE49-F238E27FC236}">
                <a16:creationId xmlns:a16="http://schemas.microsoft.com/office/drawing/2014/main" id="{54646AA4-5FA8-A9AC-8C62-82AC0A602E6C}"/>
              </a:ext>
            </a:extLst>
          </p:cNvPr>
          <p:cNvSpPr/>
          <p:nvPr/>
        </p:nvSpPr>
        <p:spPr>
          <a:xfrm>
            <a:off x="14294160" y="7107061"/>
            <a:ext cx="990600" cy="9144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DBBCD8B5-36C2-7215-7D9A-09F76B8AADC7}"/>
              </a:ext>
            </a:extLst>
          </p:cNvPr>
          <p:cNvCxnSpPr>
            <a:cxnSpLocks/>
          </p:cNvCxnSpPr>
          <p:nvPr/>
        </p:nvCxnSpPr>
        <p:spPr>
          <a:xfrm>
            <a:off x="13491625" y="7277100"/>
            <a:ext cx="802535" cy="287161"/>
          </a:xfrm>
          <a:prstGeom prst="straightConnector1">
            <a:avLst/>
          </a:prstGeom>
          <a:ln>
            <a:solidFill>
              <a:srgbClr val="C0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33703355-B488-0ADF-1E71-7124F1AA5E26}"/>
              </a:ext>
            </a:extLst>
          </p:cNvPr>
          <p:cNvCxnSpPr>
            <a:cxnSpLocks/>
          </p:cNvCxnSpPr>
          <p:nvPr/>
        </p:nvCxnSpPr>
        <p:spPr>
          <a:xfrm>
            <a:off x="9372600" y="2877566"/>
            <a:ext cx="0" cy="6781800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6"/>
          <p:cNvSpPr txBox="1"/>
          <p:nvPr/>
        </p:nvSpPr>
        <p:spPr>
          <a:xfrm>
            <a:off x="6832804" y="1869494"/>
            <a:ext cx="3540398" cy="797606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6089"/>
              </a:lnSpc>
            </a:pPr>
            <a:r>
              <a:rPr lang="en-US" sz="8744">
                <a:solidFill>
                  <a:srgbClr val="000000"/>
                </a:solidFill>
                <a:latin typeface="Canva Student Font"/>
              </a:rPr>
              <a:t>1. Wash</a:t>
            </a:r>
          </a:p>
          <a:p>
            <a:pPr>
              <a:lnSpc>
                <a:spcPts val="16089"/>
              </a:lnSpc>
            </a:pPr>
            <a:r>
              <a:rPr lang="en-US" sz="8744">
                <a:solidFill>
                  <a:srgbClr val="000000"/>
                </a:solidFill>
                <a:latin typeface="Canva Student Font"/>
              </a:rPr>
              <a:t>2. Clean</a:t>
            </a:r>
          </a:p>
          <a:p>
            <a:pPr>
              <a:lnSpc>
                <a:spcPts val="16089"/>
              </a:lnSpc>
            </a:pPr>
            <a:r>
              <a:rPr lang="en-US" sz="8744">
                <a:solidFill>
                  <a:srgbClr val="000000"/>
                </a:solidFill>
                <a:latin typeface="Canva Student Font"/>
              </a:rPr>
              <a:t>3. Protect</a:t>
            </a:r>
          </a:p>
          <a:p>
            <a:pPr>
              <a:lnSpc>
                <a:spcPts val="16089"/>
              </a:lnSpc>
            </a:pPr>
            <a:r>
              <a:rPr lang="en-US" sz="8744">
                <a:solidFill>
                  <a:srgbClr val="000000"/>
                </a:solidFill>
                <a:latin typeface="Canva Student Font"/>
              </a:rPr>
              <a:t>4. Heal</a:t>
            </a:r>
          </a:p>
        </p:txBody>
      </p:sp>
      <p:grpSp>
        <p:nvGrpSpPr>
          <p:cNvPr id="8" name="Group 8"/>
          <p:cNvGrpSpPr/>
          <p:nvPr/>
        </p:nvGrpSpPr>
        <p:grpSpPr>
          <a:xfrm>
            <a:off x="866128" y="3812626"/>
            <a:ext cx="3985761" cy="3985761"/>
            <a:chOff x="0" y="0"/>
            <a:chExt cx="812800" cy="812800"/>
          </a:xfrm>
        </p:grpSpPr>
        <p:sp>
          <p:nvSpPr>
            <p:cNvPr id="9" name="Freeform 9"/>
            <p:cNvSpPr/>
            <p:nvPr/>
          </p:nvSpPr>
          <p:spPr>
            <a:xfrm>
              <a:off x="1813" y="0"/>
              <a:ext cx="809173" cy="812800"/>
            </a:xfrm>
            <a:custGeom>
              <a:avLst/>
              <a:gdLst/>
              <a:ahLst/>
              <a:cxnLst/>
              <a:rect l="l" t="t" r="r" b="b"/>
              <a:pathLst>
                <a:path w="809173" h="812800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DE632A"/>
            </a:solidFill>
          </p:spPr>
          <p:txBody>
            <a:bodyPr/>
            <a:lstStyle/>
            <a:p>
              <a:endParaRPr lang="en-GB"/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76200" y="85725"/>
              <a:ext cx="660400" cy="6508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880"/>
                </a:lnSpc>
              </a:pPr>
              <a:endParaRPr/>
            </a:p>
          </p:txBody>
        </p:sp>
      </p:grpSp>
      <p:sp>
        <p:nvSpPr>
          <p:cNvPr id="12" name="TextBox 12"/>
          <p:cNvSpPr txBox="1"/>
          <p:nvPr/>
        </p:nvSpPr>
        <p:spPr>
          <a:xfrm>
            <a:off x="902108" y="4775167"/>
            <a:ext cx="3913802" cy="225508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054"/>
              </a:lnSpc>
            </a:pPr>
            <a:r>
              <a:rPr lang="en-US" sz="6467">
                <a:solidFill>
                  <a:srgbClr val="FFFFFF"/>
                </a:solidFill>
                <a:latin typeface="Bebas Neue Bold"/>
              </a:rPr>
              <a:t>Steps for wounds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D83F2154-E247-09E5-8F0B-E4473D3A07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2433"/>
            <a:ext cx="18288000" cy="2042160"/>
          </a:xfrm>
          <a:prstGeom prst="rect">
            <a:avLst/>
          </a:prstGeom>
        </p:spPr>
      </p:pic>
      <p:sp>
        <p:nvSpPr>
          <p:cNvPr id="14" name="Freeform 3">
            <a:extLst>
              <a:ext uri="{FF2B5EF4-FFF2-40B4-BE49-F238E27FC236}">
                <a16:creationId xmlns:a16="http://schemas.microsoft.com/office/drawing/2014/main" id="{E9A24BA4-F6B0-C183-C962-3AA442CDE73E}"/>
              </a:ext>
            </a:extLst>
          </p:cNvPr>
          <p:cNvSpPr/>
          <p:nvPr/>
        </p:nvSpPr>
        <p:spPr>
          <a:xfrm>
            <a:off x="10670397" y="1869494"/>
            <a:ext cx="1603417" cy="1681299"/>
          </a:xfrm>
          <a:custGeom>
            <a:avLst/>
            <a:gdLst/>
            <a:ahLst/>
            <a:cxnLst/>
            <a:rect l="l" t="t" r="r" b="b"/>
            <a:pathLst>
              <a:path w="1445444" h="1335065">
                <a:moveTo>
                  <a:pt x="0" y="0"/>
                </a:moveTo>
                <a:lnTo>
                  <a:pt x="1445444" y="0"/>
                </a:lnTo>
                <a:lnTo>
                  <a:pt x="1445444" y="1335065"/>
                </a:lnTo>
                <a:lnTo>
                  <a:pt x="0" y="133506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15" name="Freeform 4">
            <a:extLst>
              <a:ext uri="{FF2B5EF4-FFF2-40B4-BE49-F238E27FC236}">
                <a16:creationId xmlns:a16="http://schemas.microsoft.com/office/drawing/2014/main" id="{124C98AF-4D0F-B9CE-49E6-A9E6F578560B}"/>
              </a:ext>
            </a:extLst>
          </p:cNvPr>
          <p:cNvSpPr/>
          <p:nvPr/>
        </p:nvSpPr>
        <p:spPr>
          <a:xfrm rot="1429318">
            <a:off x="10920570" y="3883219"/>
            <a:ext cx="1103070" cy="1913173"/>
          </a:xfrm>
          <a:custGeom>
            <a:avLst/>
            <a:gdLst/>
            <a:ahLst/>
            <a:cxnLst/>
            <a:rect l="l" t="t" r="r" b="b"/>
            <a:pathLst>
              <a:path w="760697" h="1538173">
                <a:moveTo>
                  <a:pt x="0" y="0"/>
                </a:moveTo>
                <a:lnTo>
                  <a:pt x="760696" y="0"/>
                </a:lnTo>
                <a:lnTo>
                  <a:pt x="760696" y="1538173"/>
                </a:lnTo>
                <a:lnTo>
                  <a:pt x="0" y="1538173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16" name="Freeform 5">
            <a:extLst>
              <a:ext uri="{FF2B5EF4-FFF2-40B4-BE49-F238E27FC236}">
                <a16:creationId xmlns:a16="http://schemas.microsoft.com/office/drawing/2014/main" id="{9CF60861-F986-5B39-897B-4412059955BD}"/>
              </a:ext>
            </a:extLst>
          </p:cNvPr>
          <p:cNvSpPr/>
          <p:nvPr/>
        </p:nvSpPr>
        <p:spPr>
          <a:xfrm>
            <a:off x="10577335" y="6228951"/>
            <a:ext cx="1603417" cy="1666940"/>
          </a:xfrm>
          <a:custGeom>
            <a:avLst/>
            <a:gdLst/>
            <a:ahLst/>
            <a:cxnLst/>
            <a:rect l="l" t="t" r="r" b="b"/>
            <a:pathLst>
              <a:path w="1345201" h="1345201">
                <a:moveTo>
                  <a:pt x="0" y="0"/>
                </a:moveTo>
                <a:lnTo>
                  <a:pt x="1345202" y="0"/>
                </a:lnTo>
                <a:lnTo>
                  <a:pt x="1345202" y="1345201"/>
                </a:lnTo>
                <a:lnTo>
                  <a:pt x="0" y="1345201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17" name="Freeform 6">
            <a:extLst>
              <a:ext uri="{FF2B5EF4-FFF2-40B4-BE49-F238E27FC236}">
                <a16:creationId xmlns:a16="http://schemas.microsoft.com/office/drawing/2014/main" id="{96DE8DF4-A359-39C8-8019-246706FB6732}"/>
              </a:ext>
            </a:extLst>
          </p:cNvPr>
          <p:cNvSpPr/>
          <p:nvPr/>
        </p:nvSpPr>
        <p:spPr>
          <a:xfrm>
            <a:off x="10894523" y="8194215"/>
            <a:ext cx="969039" cy="1955744"/>
          </a:xfrm>
          <a:custGeom>
            <a:avLst/>
            <a:gdLst/>
            <a:ahLst/>
            <a:cxnLst/>
            <a:rect l="l" t="t" r="r" b="b"/>
            <a:pathLst>
              <a:path w="592878" h="1622304">
                <a:moveTo>
                  <a:pt x="0" y="0"/>
                </a:moveTo>
                <a:lnTo>
                  <a:pt x="592878" y="0"/>
                </a:lnTo>
                <a:lnTo>
                  <a:pt x="592878" y="1622304"/>
                </a:lnTo>
                <a:lnTo>
                  <a:pt x="0" y="1622304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2282157" y="1586308"/>
            <a:ext cx="1603417" cy="1681299"/>
          </a:xfrm>
          <a:custGeom>
            <a:avLst/>
            <a:gdLst/>
            <a:ahLst/>
            <a:cxnLst/>
            <a:rect l="l" t="t" r="r" b="b"/>
            <a:pathLst>
              <a:path w="1445444" h="1335065">
                <a:moveTo>
                  <a:pt x="0" y="0"/>
                </a:moveTo>
                <a:lnTo>
                  <a:pt x="1445444" y="0"/>
                </a:lnTo>
                <a:lnTo>
                  <a:pt x="1445444" y="1335065"/>
                </a:lnTo>
                <a:lnTo>
                  <a:pt x="0" y="133506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4" name="Freeform 4"/>
          <p:cNvSpPr/>
          <p:nvPr/>
        </p:nvSpPr>
        <p:spPr>
          <a:xfrm rot="1429318">
            <a:off x="2532330" y="3600033"/>
            <a:ext cx="1103070" cy="1913173"/>
          </a:xfrm>
          <a:custGeom>
            <a:avLst/>
            <a:gdLst/>
            <a:ahLst/>
            <a:cxnLst/>
            <a:rect l="l" t="t" r="r" b="b"/>
            <a:pathLst>
              <a:path w="760697" h="1538173">
                <a:moveTo>
                  <a:pt x="0" y="0"/>
                </a:moveTo>
                <a:lnTo>
                  <a:pt x="760696" y="0"/>
                </a:lnTo>
                <a:lnTo>
                  <a:pt x="760696" y="1538173"/>
                </a:lnTo>
                <a:lnTo>
                  <a:pt x="0" y="1538173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5" name="Freeform 5"/>
          <p:cNvSpPr/>
          <p:nvPr/>
        </p:nvSpPr>
        <p:spPr>
          <a:xfrm>
            <a:off x="2189095" y="5945765"/>
            <a:ext cx="1603417" cy="1666940"/>
          </a:xfrm>
          <a:custGeom>
            <a:avLst/>
            <a:gdLst/>
            <a:ahLst/>
            <a:cxnLst/>
            <a:rect l="l" t="t" r="r" b="b"/>
            <a:pathLst>
              <a:path w="1345201" h="1345201">
                <a:moveTo>
                  <a:pt x="0" y="0"/>
                </a:moveTo>
                <a:lnTo>
                  <a:pt x="1345202" y="0"/>
                </a:lnTo>
                <a:lnTo>
                  <a:pt x="1345202" y="1345201"/>
                </a:lnTo>
                <a:lnTo>
                  <a:pt x="0" y="1345201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6" name="Freeform 6"/>
          <p:cNvSpPr/>
          <p:nvPr/>
        </p:nvSpPr>
        <p:spPr>
          <a:xfrm>
            <a:off x="2506283" y="7911029"/>
            <a:ext cx="969039" cy="1955744"/>
          </a:xfrm>
          <a:custGeom>
            <a:avLst/>
            <a:gdLst/>
            <a:ahLst/>
            <a:cxnLst/>
            <a:rect l="l" t="t" r="r" b="b"/>
            <a:pathLst>
              <a:path w="592878" h="1622304">
                <a:moveTo>
                  <a:pt x="0" y="0"/>
                </a:moveTo>
                <a:lnTo>
                  <a:pt x="592878" y="0"/>
                </a:lnTo>
                <a:lnTo>
                  <a:pt x="592878" y="1622304"/>
                </a:lnTo>
                <a:lnTo>
                  <a:pt x="0" y="1622304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9" name="TextBox 9"/>
          <p:cNvSpPr txBox="1"/>
          <p:nvPr/>
        </p:nvSpPr>
        <p:spPr>
          <a:xfrm>
            <a:off x="4368095" y="1633493"/>
            <a:ext cx="2906331" cy="82332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6614"/>
              </a:lnSpc>
            </a:pPr>
            <a:r>
              <a:rPr lang="en-US" sz="8744" dirty="0">
                <a:solidFill>
                  <a:srgbClr val="000000"/>
                </a:solidFill>
                <a:latin typeface="Canva Student Font"/>
              </a:rPr>
              <a:t>Wash </a:t>
            </a:r>
          </a:p>
          <a:p>
            <a:pPr>
              <a:lnSpc>
                <a:spcPts val="16614"/>
              </a:lnSpc>
            </a:pPr>
            <a:r>
              <a:rPr lang="en-US" sz="8744" dirty="0">
                <a:solidFill>
                  <a:srgbClr val="000000"/>
                </a:solidFill>
                <a:latin typeface="Canva Student Font"/>
              </a:rPr>
              <a:t>Clean</a:t>
            </a:r>
          </a:p>
          <a:p>
            <a:pPr>
              <a:lnSpc>
                <a:spcPts val="16614"/>
              </a:lnSpc>
            </a:pPr>
            <a:r>
              <a:rPr lang="en-US" sz="8744" dirty="0">
                <a:solidFill>
                  <a:srgbClr val="000000"/>
                </a:solidFill>
                <a:latin typeface="Canva Student Font"/>
              </a:rPr>
              <a:t>Protect</a:t>
            </a:r>
          </a:p>
          <a:p>
            <a:pPr>
              <a:lnSpc>
                <a:spcPts val="16614"/>
              </a:lnSpc>
            </a:pPr>
            <a:r>
              <a:rPr lang="en-US" sz="8744" dirty="0">
                <a:solidFill>
                  <a:srgbClr val="000000"/>
                </a:solidFill>
                <a:latin typeface="Canva Student Font"/>
              </a:rPr>
              <a:t>Heal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6622113" y="2511849"/>
            <a:ext cx="7975122" cy="85991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08"/>
              </a:lnSpc>
            </a:pPr>
            <a:r>
              <a:rPr lang="en-US" sz="4934" dirty="0">
                <a:solidFill>
                  <a:srgbClr val="000000"/>
                </a:solidFill>
                <a:latin typeface="Canva Student Font"/>
              </a:rPr>
              <a:t>with soapy water so it's clean as can be,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6479928" y="4610011"/>
            <a:ext cx="8933887" cy="85991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08"/>
              </a:lnSpc>
            </a:pPr>
            <a:r>
              <a:rPr lang="en-US" sz="4934">
                <a:solidFill>
                  <a:srgbClr val="000000"/>
                </a:solidFill>
                <a:latin typeface="Canva Student Font"/>
              </a:rPr>
              <a:t>with a special spray to get rid of the nasties.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7239000" y="6712528"/>
            <a:ext cx="7639874" cy="85991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08"/>
              </a:lnSpc>
            </a:pPr>
            <a:r>
              <a:rPr lang="en-US" sz="4934" dirty="0">
                <a:solidFill>
                  <a:srgbClr val="000000"/>
                </a:solidFill>
                <a:latin typeface="Canva Student Font"/>
              </a:rPr>
              <a:t>with a plaster so nothing gets through,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6108318" y="8810690"/>
            <a:ext cx="8030205" cy="85991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08"/>
              </a:lnSpc>
            </a:pPr>
            <a:r>
              <a:rPr lang="en-US" sz="4934">
                <a:solidFill>
                  <a:srgbClr val="000000"/>
                </a:solidFill>
                <a:latin typeface="Canva Student Font"/>
              </a:rPr>
              <a:t>with cream so you can be your best you!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4374141-B1A7-CFF4-A346-45732A41E821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2433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4"/>
          <p:cNvSpPr txBox="1"/>
          <p:nvPr/>
        </p:nvSpPr>
        <p:spPr>
          <a:xfrm>
            <a:off x="890577" y="5390496"/>
            <a:ext cx="3802436" cy="11299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544">
                <a:solidFill>
                  <a:srgbClr val="000000"/>
                </a:solidFill>
                <a:latin typeface="Canva Student Font"/>
              </a:rPr>
              <a:t>Worksheet 2.2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0DEED3C-756E-83EE-90FB-8D5FE27CE0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2433"/>
            <a:ext cx="18288000" cy="204216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0DA67CF-0715-2292-1021-BD281545E27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67400" y="1889840"/>
            <a:ext cx="6096000" cy="8282860"/>
          </a:xfrm>
          <a:prstGeom prst="rect">
            <a:avLst/>
          </a:prstGeom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4"/>
          <p:cNvSpPr txBox="1"/>
          <p:nvPr/>
        </p:nvSpPr>
        <p:spPr>
          <a:xfrm>
            <a:off x="137142" y="4750131"/>
            <a:ext cx="5583590" cy="229278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544" dirty="0">
                <a:solidFill>
                  <a:srgbClr val="000000"/>
                </a:solidFill>
                <a:latin typeface="Canva Student Font"/>
              </a:rPr>
              <a:t>Worksheet 2.2 answers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4D711C89-A051-923D-00FF-08A1B54135AC}"/>
              </a:ext>
            </a:extLst>
          </p:cNvPr>
          <p:cNvGrpSpPr/>
          <p:nvPr/>
        </p:nvGrpSpPr>
        <p:grpSpPr>
          <a:xfrm>
            <a:off x="5867400" y="1866900"/>
            <a:ext cx="6096000" cy="8282860"/>
            <a:chOff x="5867400" y="1866900"/>
            <a:chExt cx="6096000" cy="8282860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3FA905E2-6E4C-6152-1A06-CE1A9599931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867400" y="1866900"/>
              <a:ext cx="6096000" cy="8282860"/>
            </a:xfrm>
            <a:prstGeom prst="rect">
              <a:avLst/>
            </a:prstGeom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202BA206-7CD1-910B-4ACB-F70F521DCC8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229600" y="3695700"/>
              <a:ext cx="1390650" cy="1359747"/>
            </a:xfrm>
            <a:prstGeom prst="rect">
              <a:avLst/>
            </a:prstGeom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CAC1FEAC-ED06-6A98-EB77-9585065AE61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315324" y="5256158"/>
              <a:ext cx="1290638" cy="1280730"/>
            </a:xfrm>
            <a:prstGeom prst="rect">
              <a:avLst/>
            </a:prstGeom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2EEBA153-3FD9-99C4-0C01-A0B881EA419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355364" y="6747123"/>
              <a:ext cx="1264885" cy="1359747"/>
            </a:xfrm>
            <a:prstGeom prst="rect">
              <a:avLst/>
            </a:prstGeom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700CF9D1-4308-84FC-8E7F-8E761637020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8291511" y="8257139"/>
              <a:ext cx="1390650" cy="1448288"/>
            </a:xfrm>
            <a:prstGeom prst="rect">
              <a:avLst/>
            </a:prstGeom>
          </p:spPr>
        </p:pic>
      </p:grpSp>
      <p:pic>
        <p:nvPicPr>
          <p:cNvPr id="16" name="Picture 15">
            <a:extLst>
              <a:ext uri="{FF2B5EF4-FFF2-40B4-BE49-F238E27FC236}">
                <a16:creationId xmlns:a16="http://schemas.microsoft.com/office/drawing/2014/main" id="{51C9F1CC-82B1-76EA-2EF9-10D4F9B9BFD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2433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10777" b="-10777"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4" name="TextBox 4"/>
          <p:cNvSpPr txBox="1"/>
          <p:nvPr/>
        </p:nvSpPr>
        <p:spPr>
          <a:xfrm>
            <a:off x="907570" y="3675894"/>
            <a:ext cx="16210923" cy="359854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3230"/>
              </a:lnSpc>
            </a:pPr>
            <a:r>
              <a:rPr lang="en-US" sz="16537" dirty="0">
                <a:solidFill>
                  <a:srgbClr val="E21835"/>
                </a:solidFill>
                <a:latin typeface="Garet ExtraBold Bold"/>
              </a:rPr>
              <a:t>FIRST AID PROGRAMME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1066800" y="7795259"/>
            <a:ext cx="7111938" cy="41742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2880"/>
              </a:lnSpc>
            </a:pPr>
            <a:r>
              <a:rPr lang="en-US" sz="3600" dirty="0">
                <a:solidFill>
                  <a:srgbClr val="E21835"/>
                </a:solidFill>
                <a:latin typeface="Garet ExtraBold"/>
              </a:rPr>
              <a:t>Module 3 - Emergencies</a:t>
            </a:r>
          </a:p>
        </p:txBody>
      </p:sp>
      <p:sp>
        <p:nvSpPr>
          <p:cNvPr id="7" name="TextBox 7"/>
          <p:cNvSpPr txBox="1"/>
          <p:nvPr/>
        </p:nvSpPr>
        <p:spPr>
          <a:xfrm rot="-907258">
            <a:off x="8786837" y="6475185"/>
            <a:ext cx="5598303" cy="159851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1059"/>
              </a:lnSpc>
            </a:pPr>
            <a:r>
              <a:rPr lang="en-US" sz="13800" b="1" dirty="0">
                <a:solidFill>
                  <a:srgbClr val="FFFFFF"/>
                </a:solidFill>
                <a:latin typeface="Benedict"/>
              </a:rPr>
              <a:t>Reception</a:t>
            </a:r>
            <a:endParaRPr lang="en-US" sz="9600" b="1" dirty="0">
              <a:solidFill>
                <a:srgbClr val="FFFFFF"/>
              </a:solidFill>
              <a:latin typeface="Benedict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B3A1DE2-8DD4-BE6E-5A3F-6AA26A19D25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2" y="-24248"/>
            <a:ext cx="18288000" cy="2042160"/>
          </a:xfrm>
          <a:prstGeom prst="rect">
            <a:avLst/>
          </a:prstGeom>
        </p:spPr>
      </p:pic>
      <p:sp>
        <p:nvSpPr>
          <p:cNvPr id="3" name="TextBox 5">
            <a:extLst>
              <a:ext uri="{FF2B5EF4-FFF2-40B4-BE49-F238E27FC236}">
                <a16:creationId xmlns:a16="http://schemas.microsoft.com/office/drawing/2014/main" id="{527C0A06-7249-C30D-A926-276293948534}"/>
              </a:ext>
            </a:extLst>
          </p:cNvPr>
          <p:cNvSpPr txBox="1"/>
          <p:nvPr/>
        </p:nvSpPr>
        <p:spPr>
          <a:xfrm>
            <a:off x="11811000" y="9612077"/>
            <a:ext cx="5526777" cy="41742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880"/>
              </a:lnSpc>
            </a:pPr>
            <a:r>
              <a:rPr lang="en-US" sz="3600" dirty="0">
                <a:solidFill>
                  <a:srgbClr val="E21835"/>
                </a:solidFill>
                <a:latin typeface="Garet ExtraBold"/>
              </a:rPr>
              <a:t>Ages 4-5</a:t>
            </a:r>
          </a:p>
        </p:txBody>
      </p:sp>
    </p:spTree>
    <p:extLst>
      <p:ext uri="{BB962C8B-B14F-4D97-AF65-F5344CB8AC3E}">
        <p14:creationId xmlns:p14="http://schemas.microsoft.com/office/powerpoint/2010/main" val="964299742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4897223" y="3254256"/>
            <a:ext cx="8493554" cy="7032744"/>
          </a:xfrm>
          <a:custGeom>
            <a:avLst/>
            <a:gdLst/>
            <a:ahLst/>
            <a:cxnLst/>
            <a:rect l="l" t="t" r="r" b="b"/>
            <a:pathLst>
              <a:path w="6471507" h="6172200">
                <a:moveTo>
                  <a:pt x="0" y="0"/>
                </a:moveTo>
                <a:lnTo>
                  <a:pt x="6471508" y="0"/>
                </a:lnTo>
                <a:lnTo>
                  <a:pt x="6471508" y="6172200"/>
                </a:lnTo>
                <a:lnTo>
                  <a:pt x="0" y="61722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4" name="TextBox 4"/>
          <p:cNvSpPr txBox="1"/>
          <p:nvPr/>
        </p:nvSpPr>
        <p:spPr>
          <a:xfrm>
            <a:off x="5687111" y="2061622"/>
            <a:ext cx="6913777" cy="119263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8000" dirty="0">
                <a:solidFill>
                  <a:srgbClr val="000000"/>
                </a:solidFill>
                <a:latin typeface="Canva Student Font"/>
              </a:rPr>
              <a:t>Emergency or not?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31672F4-92A2-FFDF-7012-69864DE4805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2" y="-24248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4038600" y="3090729"/>
            <a:ext cx="9863494" cy="7188398"/>
          </a:xfrm>
          <a:custGeom>
            <a:avLst/>
            <a:gdLst/>
            <a:ahLst/>
            <a:cxnLst/>
            <a:rect l="l" t="t" r="r" b="b"/>
            <a:pathLst>
              <a:path w="7534989" h="5999735">
                <a:moveTo>
                  <a:pt x="0" y="0"/>
                </a:moveTo>
                <a:lnTo>
                  <a:pt x="7534988" y="0"/>
                </a:lnTo>
                <a:lnTo>
                  <a:pt x="7534988" y="5999735"/>
                </a:lnTo>
                <a:lnTo>
                  <a:pt x="0" y="599973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4" name="TextBox 4"/>
          <p:cNvSpPr txBox="1"/>
          <p:nvPr/>
        </p:nvSpPr>
        <p:spPr>
          <a:xfrm>
            <a:off x="5071029" y="2004394"/>
            <a:ext cx="7798635" cy="122341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8800" dirty="0">
                <a:solidFill>
                  <a:srgbClr val="000000"/>
                </a:solidFill>
                <a:latin typeface="Canva Student Font"/>
              </a:rPr>
              <a:t>Emergency or not?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52D5E8C-7A36-3F87-9D86-68823F03DF8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2" y="-24248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2664323" y="5143500"/>
            <a:ext cx="13192936" cy="4821505"/>
          </a:xfrm>
          <a:custGeom>
            <a:avLst/>
            <a:gdLst/>
            <a:ahLst/>
            <a:cxnLst/>
            <a:rect l="l" t="t" r="r" b="b"/>
            <a:pathLst>
              <a:path w="10231472" h="2992705">
                <a:moveTo>
                  <a:pt x="0" y="0"/>
                </a:moveTo>
                <a:lnTo>
                  <a:pt x="10231472" y="0"/>
                </a:lnTo>
                <a:lnTo>
                  <a:pt x="10231472" y="2992705"/>
                </a:lnTo>
                <a:lnTo>
                  <a:pt x="0" y="299270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4" name="TextBox 4"/>
          <p:cNvSpPr txBox="1"/>
          <p:nvPr/>
        </p:nvSpPr>
        <p:spPr>
          <a:xfrm>
            <a:off x="5791200" y="2705100"/>
            <a:ext cx="6939182" cy="122341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8800" dirty="0">
                <a:solidFill>
                  <a:srgbClr val="000000"/>
                </a:solidFill>
                <a:latin typeface="Canva Student Font"/>
              </a:rPr>
              <a:t>Emergency or not?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D38457A-65F0-80E5-4C61-81CAA7EC97A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2" y="-24248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5943600" y="3009899"/>
            <a:ext cx="6092760" cy="7286625"/>
          </a:xfrm>
          <a:custGeom>
            <a:avLst/>
            <a:gdLst/>
            <a:ahLst/>
            <a:cxnLst/>
            <a:rect l="l" t="t" r="r" b="b"/>
            <a:pathLst>
              <a:path w="4870319" h="6184532">
                <a:moveTo>
                  <a:pt x="0" y="0"/>
                </a:moveTo>
                <a:lnTo>
                  <a:pt x="4870318" y="0"/>
                </a:lnTo>
                <a:lnTo>
                  <a:pt x="4870318" y="6184532"/>
                </a:lnTo>
                <a:lnTo>
                  <a:pt x="0" y="618453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DAE3435-13BC-E081-BD1F-20EF206D87B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2" y="-24248"/>
            <a:ext cx="18288000" cy="2042160"/>
          </a:xfrm>
          <a:prstGeom prst="rect">
            <a:avLst/>
          </a:prstGeom>
        </p:spPr>
      </p:pic>
      <p:sp>
        <p:nvSpPr>
          <p:cNvPr id="4" name="TextBox 4"/>
          <p:cNvSpPr txBox="1"/>
          <p:nvPr/>
        </p:nvSpPr>
        <p:spPr>
          <a:xfrm>
            <a:off x="5102909" y="2247900"/>
            <a:ext cx="8082182" cy="122341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8800" dirty="0">
                <a:solidFill>
                  <a:srgbClr val="000000"/>
                </a:solidFill>
                <a:latin typeface="Canva Student Font"/>
              </a:rPr>
              <a:t>Emergency or not?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5562600" y="2712262"/>
            <a:ext cx="10287000" cy="6809761"/>
          </a:xfrm>
          <a:custGeom>
            <a:avLst/>
            <a:gdLst/>
            <a:ahLst/>
            <a:cxnLst/>
            <a:rect l="l" t="t" r="r" b="b"/>
            <a:pathLst>
              <a:path w="9979895" h="6661580">
                <a:moveTo>
                  <a:pt x="0" y="0"/>
                </a:moveTo>
                <a:lnTo>
                  <a:pt x="9979895" y="0"/>
                </a:lnTo>
                <a:lnTo>
                  <a:pt x="9979895" y="6661581"/>
                </a:lnTo>
                <a:lnTo>
                  <a:pt x="0" y="666158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4" name="TextBox 4"/>
          <p:cNvSpPr txBox="1"/>
          <p:nvPr/>
        </p:nvSpPr>
        <p:spPr>
          <a:xfrm>
            <a:off x="659106" y="5390496"/>
            <a:ext cx="4265378" cy="11299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544">
                <a:solidFill>
                  <a:srgbClr val="000000"/>
                </a:solidFill>
                <a:latin typeface="Canva Student Font"/>
              </a:rPr>
              <a:t>Safe or unsafe?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17784006" y="9522023"/>
            <a:ext cx="255166" cy="5803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FEF4F0"/>
                </a:solidFill>
                <a:latin typeface="Canva Sans"/>
              </a:rPr>
              <a:t>5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519A5F9-C6D5-00F2-BFE7-0C5DEE70AFB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2" y="-24248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5212237" y="3844476"/>
            <a:ext cx="8782907" cy="6356997"/>
          </a:xfrm>
          <a:custGeom>
            <a:avLst/>
            <a:gdLst/>
            <a:ahLst/>
            <a:cxnLst/>
            <a:rect l="l" t="t" r="r" b="b"/>
            <a:pathLst>
              <a:path w="7659814" h="5333145">
                <a:moveTo>
                  <a:pt x="0" y="0"/>
                </a:moveTo>
                <a:lnTo>
                  <a:pt x="7659814" y="0"/>
                </a:lnTo>
                <a:lnTo>
                  <a:pt x="7659814" y="5333145"/>
                </a:lnTo>
                <a:lnTo>
                  <a:pt x="0" y="5333145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4" name="TextBox 4"/>
          <p:cNvSpPr txBox="1"/>
          <p:nvPr/>
        </p:nvSpPr>
        <p:spPr>
          <a:xfrm>
            <a:off x="5562600" y="2452226"/>
            <a:ext cx="8082182" cy="122341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8800" dirty="0">
                <a:solidFill>
                  <a:srgbClr val="000000"/>
                </a:solidFill>
                <a:latin typeface="Canva Student Font"/>
              </a:rPr>
              <a:t>Emergency or not?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BAA8C76-3117-E0C6-FBD9-0E2F068CFA4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2" y="-24248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6400800" y="3469392"/>
            <a:ext cx="4650374" cy="6760989"/>
          </a:xfrm>
          <a:custGeom>
            <a:avLst/>
            <a:gdLst/>
            <a:ahLst/>
            <a:cxnLst/>
            <a:rect l="l" t="t" r="r" b="b"/>
            <a:pathLst>
              <a:path w="3592043" h="6088209">
                <a:moveTo>
                  <a:pt x="0" y="0"/>
                </a:moveTo>
                <a:lnTo>
                  <a:pt x="3592043" y="0"/>
                </a:lnTo>
                <a:lnTo>
                  <a:pt x="3592043" y="6088208"/>
                </a:lnTo>
                <a:lnTo>
                  <a:pt x="0" y="608820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4" name="TextBox 4"/>
          <p:cNvSpPr txBox="1"/>
          <p:nvPr/>
        </p:nvSpPr>
        <p:spPr>
          <a:xfrm>
            <a:off x="5410200" y="2217405"/>
            <a:ext cx="7853582" cy="122341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8800" dirty="0">
                <a:solidFill>
                  <a:srgbClr val="000000"/>
                </a:solidFill>
                <a:latin typeface="Canva Student Font"/>
              </a:rPr>
              <a:t>Emergency or not?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C2187E0-B9FE-CE3E-B2CE-801A07D15A7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2" y="-24248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4045055" y="4229100"/>
            <a:ext cx="10197889" cy="5891105"/>
          </a:xfrm>
          <a:custGeom>
            <a:avLst/>
            <a:gdLst/>
            <a:ahLst/>
            <a:cxnLst/>
            <a:rect l="l" t="t" r="r" b="b"/>
            <a:pathLst>
              <a:path w="8356178" h="5891105">
                <a:moveTo>
                  <a:pt x="0" y="0"/>
                </a:moveTo>
                <a:lnTo>
                  <a:pt x="8356178" y="0"/>
                </a:lnTo>
                <a:lnTo>
                  <a:pt x="8356178" y="5891106"/>
                </a:lnTo>
                <a:lnTo>
                  <a:pt x="0" y="589110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4" name="TextBox 4"/>
          <p:cNvSpPr txBox="1"/>
          <p:nvPr/>
        </p:nvSpPr>
        <p:spPr>
          <a:xfrm>
            <a:off x="5522009" y="2320699"/>
            <a:ext cx="7243982" cy="122341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8800" dirty="0">
                <a:solidFill>
                  <a:srgbClr val="000000"/>
                </a:solidFill>
                <a:latin typeface="Canva Student Font"/>
              </a:rPr>
              <a:t>Emergency or not?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9C22A1A-9D23-BCB2-3F36-6B9A53211C6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2" y="-24248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4"/>
          <p:cNvSpPr txBox="1"/>
          <p:nvPr/>
        </p:nvSpPr>
        <p:spPr>
          <a:xfrm>
            <a:off x="957494" y="5390496"/>
            <a:ext cx="3668601" cy="11299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544">
                <a:solidFill>
                  <a:srgbClr val="000000"/>
                </a:solidFill>
                <a:latin typeface="Canva Student Font"/>
              </a:rPr>
              <a:t>Worksheet 3.1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EDBD560-7A17-9027-0DCC-F48B3DB2DD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2" y="-24248"/>
            <a:ext cx="18288000" cy="204216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41CBF90-2C8F-0248-08DB-786598D1142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6500" y="2017912"/>
            <a:ext cx="5715000" cy="8139112"/>
          </a:xfrm>
          <a:prstGeom prst="rect">
            <a:avLst/>
          </a:prstGeom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4"/>
          <p:cNvSpPr txBox="1"/>
          <p:nvPr/>
        </p:nvSpPr>
        <p:spPr>
          <a:xfrm>
            <a:off x="316382" y="4941076"/>
            <a:ext cx="5583590" cy="229278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544" dirty="0">
                <a:solidFill>
                  <a:srgbClr val="000000"/>
                </a:solidFill>
                <a:latin typeface="Canva Student Font"/>
              </a:rPr>
              <a:t>Worksheet 3.1 answers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AFCF828-1AD2-7737-A0B1-C135F8590A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2" y="-24248"/>
            <a:ext cx="18288000" cy="2042160"/>
          </a:xfrm>
          <a:prstGeom prst="rect">
            <a:avLst/>
          </a:prstGeom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5972E8CA-89D9-842B-B229-96BB13A048DB}"/>
              </a:ext>
            </a:extLst>
          </p:cNvPr>
          <p:cNvGrpSpPr/>
          <p:nvPr/>
        </p:nvGrpSpPr>
        <p:grpSpPr>
          <a:xfrm>
            <a:off x="6172200" y="2017912"/>
            <a:ext cx="5715000" cy="8139112"/>
            <a:chOff x="6172200" y="2017912"/>
            <a:chExt cx="5715000" cy="8139112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EA61F765-675B-A025-D889-3F3D994176F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172200" y="2017912"/>
              <a:ext cx="5715000" cy="8139112"/>
            </a:xfrm>
            <a:prstGeom prst="rect">
              <a:avLst/>
            </a:prstGeom>
          </p:spPr>
        </p:pic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E37934AA-BE4F-CEAA-FC70-C3CEAD023D4E}"/>
                </a:ext>
              </a:extLst>
            </p:cNvPr>
            <p:cNvSpPr/>
            <p:nvPr/>
          </p:nvSpPr>
          <p:spPr>
            <a:xfrm>
              <a:off x="9525000" y="4305300"/>
              <a:ext cx="1195388" cy="1066800"/>
            </a:xfrm>
            <a:prstGeom prst="ellipse">
              <a:avLst/>
            </a:prstGeom>
            <a:noFill/>
            <a:ln w="38100">
              <a:solidFill>
                <a:srgbClr val="C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945B861D-5135-18A2-37C1-5AD9F61E31A2}"/>
                </a:ext>
              </a:extLst>
            </p:cNvPr>
            <p:cNvSpPr/>
            <p:nvPr/>
          </p:nvSpPr>
          <p:spPr>
            <a:xfrm>
              <a:off x="7309671" y="5676900"/>
              <a:ext cx="1195388" cy="1066800"/>
            </a:xfrm>
            <a:prstGeom prst="ellipse">
              <a:avLst/>
            </a:prstGeom>
            <a:noFill/>
            <a:ln w="38100">
              <a:solidFill>
                <a:srgbClr val="C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E8FBB4BA-B980-9F8D-9986-8079CE0B4CF7}"/>
                </a:ext>
              </a:extLst>
            </p:cNvPr>
            <p:cNvSpPr/>
            <p:nvPr/>
          </p:nvSpPr>
          <p:spPr>
            <a:xfrm>
              <a:off x="9525000" y="7048500"/>
              <a:ext cx="1195388" cy="1066800"/>
            </a:xfrm>
            <a:prstGeom prst="ellipse">
              <a:avLst/>
            </a:prstGeom>
            <a:noFill/>
            <a:ln w="38100">
              <a:solidFill>
                <a:srgbClr val="C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1254253D-058F-2583-3B24-6F147D3621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2433"/>
            <a:ext cx="18288000" cy="204216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85D2FA14-95BB-5246-15DB-62873D82E6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005"/>
            <a:ext cx="18288000" cy="2042160"/>
          </a:xfrm>
          <a:prstGeom prst="rect">
            <a:avLst/>
          </a:prstGeom>
        </p:spPr>
      </p:pic>
      <p:grpSp>
        <p:nvGrpSpPr>
          <p:cNvPr id="3" name="Group 3"/>
          <p:cNvGrpSpPr/>
          <p:nvPr/>
        </p:nvGrpSpPr>
        <p:grpSpPr>
          <a:xfrm>
            <a:off x="389878" y="56646"/>
            <a:ext cx="3985761" cy="3985761"/>
            <a:chOff x="0" y="0"/>
            <a:chExt cx="812800" cy="812800"/>
          </a:xfrm>
        </p:grpSpPr>
        <p:sp>
          <p:nvSpPr>
            <p:cNvPr id="4" name="Freeform 4"/>
            <p:cNvSpPr/>
            <p:nvPr/>
          </p:nvSpPr>
          <p:spPr>
            <a:xfrm>
              <a:off x="1813" y="0"/>
              <a:ext cx="809173" cy="812800"/>
            </a:xfrm>
            <a:custGeom>
              <a:avLst/>
              <a:gdLst/>
              <a:ahLst/>
              <a:cxnLst/>
              <a:rect l="l" t="t" r="r" b="b"/>
              <a:pathLst>
                <a:path w="809173" h="812800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DE632A"/>
            </a:solidFill>
          </p:spPr>
          <p:txBody>
            <a:bodyPr/>
            <a:lstStyle/>
            <a:p>
              <a:endParaRPr lang="en-GB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76200" y="85725"/>
              <a:ext cx="660400" cy="6508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288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pic>
        <p:nvPicPr>
          <p:cNvPr id="6" name="Picture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607792" y="3885135"/>
            <a:ext cx="1460480" cy="1770278"/>
          </a:xfrm>
          <a:prstGeom prst="rect">
            <a:avLst/>
          </a:prstGeom>
        </p:spPr>
      </p:pic>
      <p:sp>
        <p:nvSpPr>
          <p:cNvPr id="7" name="Freeform 7"/>
          <p:cNvSpPr/>
          <p:nvPr/>
        </p:nvSpPr>
        <p:spPr>
          <a:xfrm>
            <a:off x="499647" y="7266862"/>
            <a:ext cx="1427680" cy="1232714"/>
          </a:xfrm>
          <a:custGeom>
            <a:avLst/>
            <a:gdLst/>
            <a:ahLst/>
            <a:cxnLst/>
            <a:rect l="l" t="t" r="r" b="b"/>
            <a:pathLst>
              <a:path w="1136811" h="1021709">
                <a:moveTo>
                  <a:pt x="0" y="0"/>
                </a:moveTo>
                <a:lnTo>
                  <a:pt x="1136811" y="0"/>
                </a:lnTo>
                <a:lnTo>
                  <a:pt x="1136811" y="1021709"/>
                </a:lnTo>
                <a:lnTo>
                  <a:pt x="0" y="1021709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8" name="TextBox 8"/>
          <p:cNvSpPr txBox="1"/>
          <p:nvPr/>
        </p:nvSpPr>
        <p:spPr>
          <a:xfrm>
            <a:off x="1502879" y="4039386"/>
            <a:ext cx="16589685" cy="59264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1412982" marR="0" lvl="1" indent="-706491" algn="l" defTabSz="914400" rtl="0" eaLnBrk="1" fontAlgn="auto" latinLnBrk="0" hangingPunct="1">
              <a:lnSpc>
                <a:spcPts val="11845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US" sz="6544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nva Student Font"/>
                <a:ea typeface="+mn-ea"/>
                <a:cs typeface="+mn-cs"/>
              </a:rPr>
              <a:t>Take a deep breath and try to calm down.</a:t>
            </a:r>
          </a:p>
          <a:p>
            <a:pPr marL="1412982" marR="0" lvl="1" indent="-706491" algn="l" defTabSz="914400" rtl="0" eaLnBrk="1" fontAlgn="auto" latinLnBrk="0" hangingPunct="1">
              <a:lnSpc>
                <a:spcPts val="11845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US" sz="6544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nva Student Font"/>
                <a:ea typeface="+mn-ea"/>
                <a:cs typeface="+mn-cs"/>
              </a:rPr>
              <a:t>Call </a:t>
            </a:r>
            <a:r>
              <a:rPr kumimoji="0" lang="en-US" sz="6544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nva Student Font"/>
                <a:ea typeface="+mn-ea"/>
                <a:cs typeface="+mn-cs"/>
              </a:rPr>
              <a:t>999</a:t>
            </a:r>
            <a:r>
              <a:rPr kumimoji="0" lang="en-US" sz="6544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nva Student Font"/>
                <a:ea typeface="+mn-ea"/>
                <a:cs typeface="+mn-cs"/>
              </a:rPr>
              <a:t> (ONLY if it is a real emergency)</a:t>
            </a:r>
          </a:p>
          <a:p>
            <a:pPr marL="1412982" marR="0" lvl="1" indent="-706491" algn="l" defTabSz="914400" rtl="0" eaLnBrk="1" fontAlgn="auto" latinLnBrk="0" hangingPunct="1">
              <a:lnSpc>
                <a:spcPts val="11845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US" sz="6544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nva Student Font"/>
                <a:ea typeface="+mn-ea"/>
                <a:cs typeface="+mn-cs"/>
              </a:rPr>
              <a:t>Listen to the other person and answer all their questions</a:t>
            </a:r>
          </a:p>
          <a:p>
            <a:pPr marL="1412982" marR="0" lvl="1" indent="-706491" algn="l" defTabSz="914400" rtl="0" eaLnBrk="1" fontAlgn="auto" latinLnBrk="0" hangingPunct="1">
              <a:lnSpc>
                <a:spcPts val="11845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US" sz="6544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nva Student Font"/>
                <a:ea typeface="+mn-ea"/>
                <a:cs typeface="+mn-cs"/>
              </a:rPr>
              <a:t>Stay on the phone until they say it is ok to hang up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724996" y="609539"/>
            <a:ext cx="3315525" cy="28799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767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78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Bebas Neue Bold"/>
                <a:ea typeface="+mn-ea"/>
                <a:cs typeface="+mn-cs"/>
              </a:rPr>
              <a:t>important steps in an emergency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2D600992-77B9-9578-126E-F1533A25BB66}"/>
              </a:ext>
            </a:extLst>
          </p:cNvPr>
          <p:cNvGrpSpPr/>
          <p:nvPr/>
        </p:nvGrpSpPr>
        <p:grpSpPr>
          <a:xfrm>
            <a:off x="499647" y="8722595"/>
            <a:ext cx="1460480" cy="1427680"/>
            <a:chOff x="1016942" y="8861998"/>
            <a:chExt cx="1054003" cy="1136802"/>
          </a:xfrm>
        </p:grpSpPr>
        <p:sp>
          <p:nvSpPr>
            <p:cNvPr id="12" name="Freeform 12"/>
            <p:cNvSpPr/>
            <p:nvPr/>
          </p:nvSpPr>
          <p:spPr>
            <a:xfrm>
              <a:off x="1016942" y="8861998"/>
              <a:ext cx="1054003" cy="1136802"/>
            </a:xfrm>
            <a:custGeom>
              <a:avLst/>
              <a:gdLst/>
              <a:ahLst/>
              <a:cxnLst/>
              <a:rect l="l" t="t" r="r" b="b"/>
              <a:pathLst>
                <a:path w="1212952" h="1414521">
                  <a:moveTo>
                    <a:pt x="0" y="0"/>
                  </a:moveTo>
                  <a:lnTo>
                    <a:pt x="1212952" y="0"/>
                  </a:lnTo>
                  <a:lnTo>
                    <a:pt x="1212952" y="1414521"/>
                  </a:lnTo>
                  <a:lnTo>
                    <a:pt x="0" y="141452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GB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CE2F2280-933D-18AF-6AF7-F6F1880B7AA6}"/>
                </a:ext>
              </a:extLst>
            </p:cNvPr>
            <p:cNvSpPr/>
            <p:nvPr/>
          </p:nvSpPr>
          <p:spPr>
            <a:xfrm>
              <a:off x="1392949" y="8956342"/>
              <a:ext cx="458084" cy="227222"/>
            </a:xfrm>
            <a:prstGeom prst="rect">
              <a:avLst/>
            </a:prstGeom>
            <a:solidFill>
              <a:srgbClr val="29B6F6"/>
            </a:solidFill>
            <a:ln>
              <a:solidFill>
                <a:srgbClr val="29B6F6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999</a:t>
              </a:r>
              <a:endParaRPr kumimoji="0" lang="en-GB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pic>
        <p:nvPicPr>
          <p:cNvPr id="20" name="Graphic 19" descr="Telephone with solid fill">
            <a:extLst>
              <a:ext uri="{FF2B5EF4-FFF2-40B4-BE49-F238E27FC236}">
                <a16:creationId xmlns:a16="http://schemas.microsoft.com/office/drawing/2014/main" id="{09F45059-182B-856C-1DE7-6ECC4C75057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417885" y="5426567"/>
            <a:ext cx="1840295" cy="1840295"/>
          </a:xfrm>
          <a:prstGeom prst="rect">
            <a:avLst/>
          </a:prstGeom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10367552" y="7029488"/>
            <a:ext cx="6763840" cy="3257512"/>
          </a:xfrm>
          <a:custGeom>
            <a:avLst/>
            <a:gdLst/>
            <a:ahLst/>
            <a:cxnLst/>
            <a:rect l="l" t="t" r="r" b="b"/>
            <a:pathLst>
              <a:path w="4581144" h="2698710">
                <a:moveTo>
                  <a:pt x="0" y="0"/>
                </a:moveTo>
                <a:lnTo>
                  <a:pt x="4581144" y="0"/>
                </a:lnTo>
                <a:lnTo>
                  <a:pt x="4581144" y="2698711"/>
                </a:lnTo>
                <a:lnTo>
                  <a:pt x="0" y="2698711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4" name="Freeform 4"/>
          <p:cNvSpPr/>
          <p:nvPr/>
        </p:nvSpPr>
        <p:spPr>
          <a:xfrm>
            <a:off x="1511093" y="7807047"/>
            <a:ext cx="6073688" cy="2441853"/>
          </a:xfrm>
          <a:custGeom>
            <a:avLst/>
            <a:gdLst/>
            <a:ahLst/>
            <a:cxnLst/>
            <a:rect l="l" t="t" r="r" b="b"/>
            <a:pathLst>
              <a:path w="4603010" h="1883050">
                <a:moveTo>
                  <a:pt x="0" y="0"/>
                </a:moveTo>
                <a:lnTo>
                  <a:pt x="4603010" y="0"/>
                </a:lnTo>
                <a:lnTo>
                  <a:pt x="4603010" y="1883050"/>
                </a:lnTo>
                <a:lnTo>
                  <a:pt x="0" y="188305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5" name="TextBox 5"/>
          <p:cNvSpPr txBox="1"/>
          <p:nvPr/>
        </p:nvSpPr>
        <p:spPr>
          <a:xfrm>
            <a:off x="1422487" y="2549889"/>
            <a:ext cx="15475633" cy="353943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7200" dirty="0">
                <a:solidFill>
                  <a:srgbClr val="000000"/>
                </a:solidFill>
                <a:latin typeface="Canva Student Font"/>
              </a:rPr>
              <a:t>How would you feel if you were in an emergency?</a:t>
            </a:r>
          </a:p>
          <a:p>
            <a:pPr algn="ctr">
              <a:lnSpc>
                <a:spcPts val="9162"/>
              </a:lnSpc>
            </a:pPr>
            <a:endParaRPr lang="en-US" sz="7200" dirty="0">
              <a:solidFill>
                <a:srgbClr val="000000"/>
              </a:solidFill>
              <a:latin typeface="Canva Student Font"/>
            </a:endParaRPr>
          </a:p>
          <a:p>
            <a:pPr algn="ctr">
              <a:lnSpc>
                <a:spcPts val="9162"/>
              </a:lnSpc>
            </a:pPr>
            <a:r>
              <a:rPr lang="en-US" sz="7200" dirty="0">
                <a:solidFill>
                  <a:srgbClr val="000000"/>
                </a:solidFill>
                <a:latin typeface="Canva Student Font"/>
              </a:rPr>
              <a:t>How would you feel after the emergency is over</a:t>
            </a:r>
            <a:r>
              <a:rPr lang="en-US" sz="6544" dirty="0">
                <a:solidFill>
                  <a:srgbClr val="000000"/>
                </a:solidFill>
                <a:latin typeface="Canva Student Font"/>
              </a:rPr>
              <a:t>?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5641FC0-B775-AC77-3EA3-09D0423F6D8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2" y="-24248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8915400" y="3907806"/>
            <a:ext cx="9069780" cy="6370189"/>
          </a:xfrm>
          <a:custGeom>
            <a:avLst/>
            <a:gdLst/>
            <a:ahLst/>
            <a:cxnLst/>
            <a:rect l="l" t="t" r="r" b="b"/>
            <a:pathLst>
              <a:path w="5352585" h="4114800">
                <a:moveTo>
                  <a:pt x="0" y="0"/>
                </a:moveTo>
                <a:lnTo>
                  <a:pt x="5352585" y="0"/>
                </a:lnTo>
                <a:lnTo>
                  <a:pt x="5352585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4" name="TextBox 4"/>
          <p:cNvSpPr txBox="1"/>
          <p:nvPr/>
        </p:nvSpPr>
        <p:spPr>
          <a:xfrm>
            <a:off x="5272337" y="2353677"/>
            <a:ext cx="8424124" cy="11299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544" dirty="0">
                <a:solidFill>
                  <a:srgbClr val="000000"/>
                </a:solidFill>
                <a:latin typeface="Canva Student Font"/>
              </a:rPr>
              <a:t>Role Play Emergency Scenarios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914400" y="6046039"/>
            <a:ext cx="7734300" cy="169020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6374"/>
              </a:lnSpc>
            </a:pPr>
            <a:r>
              <a:rPr lang="en-US" sz="6600" dirty="0">
                <a:solidFill>
                  <a:srgbClr val="000000"/>
                </a:solidFill>
                <a:latin typeface="Canva Student Font"/>
              </a:rPr>
              <a:t>You see the next-door neighbor's house on fire!</a:t>
            </a:r>
          </a:p>
        </p:txBody>
      </p:sp>
      <p:pic>
        <p:nvPicPr>
          <p:cNvPr id="8" name="Picture 4">
            <a:extLst>
              <a:ext uri="{FF2B5EF4-FFF2-40B4-BE49-F238E27FC236}">
                <a16:creationId xmlns:a16="http://schemas.microsoft.com/office/drawing/2014/main" id="{F28E6EF5-3304-341E-7E98-68AC1EA5CB2D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13030200" y="7092900"/>
            <a:ext cx="1322998" cy="2386996"/>
          </a:xfrm>
          <a:prstGeom prst="rect">
            <a:avLst/>
          </a:prstGeom>
        </p:spPr>
      </p:pic>
      <p:pic>
        <p:nvPicPr>
          <p:cNvPr id="9" name="Picture 5">
            <a:extLst>
              <a:ext uri="{FF2B5EF4-FFF2-40B4-BE49-F238E27FC236}">
                <a16:creationId xmlns:a16="http://schemas.microsoft.com/office/drawing/2014/main" id="{ECE67688-23E0-E548-2201-4D163F4E07E0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11125200" y="6591300"/>
            <a:ext cx="1322997" cy="351725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87BD5AC7-9F7A-5480-7228-88CA34977F9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2" y="-24248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1371600" y="2695576"/>
            <a:ext cx="4800600" cy="7572894"/>
          </a:xfrm>
          <a:custGeom>
            <a:avLst/>
            <a:gdLst/>
            <a:ahLst/>
            <a:cxnLst/>
            <a:rect l="l" t="t" r="r" b="b"/>
            <a:pathLst>
              <a:path w="2968359" h="5277082">
                <a:moveTo>
                  <a:pt x="0" y="0"/>
                </a:moveTo>
                <a:lnTo>
                  <a:pt x="2968358" y="0"/>
                </a:lnTo>
                <a:lnTo>
                  <a:pt x="2968358" y="5277082"/>
                </a:lnTo>
                <a:lnTo>
                  <a:pt x="0" y="527708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4" name="TextBox 4"/>
          <p:cNvSpPr txBox="1"/>
          <p:nvPr/>
        </p:nvSpPr>
        <p:spPr>
          <a:xfrm>
            <a:off x="5486400" y="2405021"/>
            <a:ext cx="8424124" cy="11299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544" dirty="0">
                <a:solidFill>
                  <a:srgbClr val="000000"/>
                </a:solidFill>
                <a:latin typeface="Canva Student Font"/>
              </a:rPr>
              <a:t>Role Play Emergency Scenarios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7010400" y="4698904"/>
            <a:ext cx="9346383" cy="410625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374"/>
              </a:lnSpc>
            </a:pPr>
            <a:r>
              <a:rPr lang="en-US" sz="5400" dirty="0">
                <a:solidFill>
                  <a:srgbClr val="000000"/>
                </a:solidFill>
                <a:latin typeface="Canva Student Font"/>
              </a:rPr>
              <a:t>You see an elderly man in lots of pain and then he falls on the ground. </a:t>
            </a:r>
          </a:p>
          <a:p>
            <a:pPr algn="ctr">
              <a:lnSpc>
                <a:spcPts val="6374"/>
              </a:lnSpc>
            </a:pPr>
            <a:endParaRPr lang="en-US" sz="5400" dirty="0">
              <a:solidFill>
                <a:srgbClr val="000000"/>
              </a:solidFill>
              <a:latin typeface="Canva Student Font"/>
            </a:endParaRPr>
          </a:p>
          <a:p>
            <a:pPr algn="ctr">
              <a:lnSpc>
                <a:spcPts val="6374"/>
              </a:lnSpc>
            </a:pPr>
            <a:r>
              <a:rPr lang="en-US" sz="5400" dirty="0">
                <a:solidFill>
                  <a:srgbClr val="000000"/>
                </a:solidFill>
                <a:latin typeface="Canva Student Font"/>
              </a:rPr>
              <a:t>You try speaking to him, but he won't look at you or answer.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B48EBDD-4508-5E65-A5BE-4BCC1185ADB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2" y="-24248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11582400" y="2215713"/>
            <a:ext cx="5334000" cy="7886700"/>
          </a:xfrm>
          <a:custGeom>
            <a:avLst/>
            <a:gdLst/>
            <a:ahLst/>
            <a:cxnLst/>
            <a:rect l="l" t="t" r="r" b="b"/>
            <a:pathLst>
              <a:path w="2623185" h="4114800">
                <a:moveTo>
                  <a:pt x="0" y="0"/>
                </a:moveTo>
                <a:lnTo>
                  <a:pt x="2623185" y="0"/>
                </a:lnTo>
                <a:lnTo>
                  <a:pt x="2623185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4" name="TextBox 4"/>
          <p:cNvSpPr txBox="1"/>
          <p:nvPr/>
        </p:nvSpPr>
        <p:spPr>
          <a:xfrm>
            <a:off x="4038600" y="3012796"/>
            <a:ext cx="8424124" cy="11299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544" dirty="0">
                <a:solidFill>
                  <a:srgbClr val="000000"/>
                </a:solidFill>
                <a:latin typeface="Canva Student Font"/>
              </a:rPr>
              <a:t>Role Play Emergency Scenarios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2032409" y="6235967"/>
            <a:ext cx="9346383" cy="8694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374"/>
              </a:lnSpc>
            </a:pPr>
            <a:r>
              <a:rPr lang="en-US" sz="6600" dirty="0">
                <a:solidFill>
                  <a:srgbClr val="000000"/>
                </a:solidFill>
                <a:latin typeface="Canva Student Font"/>
              </a:rPr>
              <a:t>You see a car crash and roll over.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9AD147E-52AB-4363-32F2-CA81A6BE7C3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2" y="-24248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5638800" y="2476500"/>
            <a:ext cx="10287000" cy="7045523"/>
          </a:xfrm>
          <a:custGeom>
            <a:avLst/>
            <a:gdLst/>
            <a:ahLst/>
            <a:cxnLst/>
            <a:rect l="l" t="t" r="r" b="b"/>
            <a:pathLst>
              <a:path w="9968229" h="6641333">
                <a:moveTo>
                  <a:pt x="0" y="0"/>
                </a:moveTo>
                <a:lnTo>
                  <a:pt x="9968229" y="0"/>
                </a:lnTo>
                <a:lnTo>
                  <a:pt x="9968229" y="6641333"/>
                </a:lnTo>
                <a:lnTo>
                  <a:pt x="0" y="6641333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4" name="TextBox 4"/>
          <p:cNvSpPr txBox="1"/>
          <p:nvPr/>
        </p:nvSpPr>
        <p:spPr>
          <a:xfrm>
            <a:off x="685800" y="5239849"/>
            <a:ext cx="4265378" cy="11299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544" dirty="0">
                <a:solidFill>
                  <a:srgbClr val="000000"/>
                </a:solidFill>
                <a:latin typeface="Canva Student Font"/>
              </a:rPr>
              <a:t>Safe or unsafe?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17772732" y="9522023"/>
            <a:ext cx="277713" cy="5803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FEF4F0"/>
                </a:solidFill>
                <a:latin typeface="Canva Sans"/>
              </a:rPr>
              <a:t>6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3DD85AA-C429-315B-050A-6E8863C734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2" y="-24248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4"/>
          <p:cNvSpPr txBox="1"/>
          <p:nvPr/>
        </p:nvSpPr>
        <p:spPr>
          <a:xfrm>
            <a:off x="759646" y="5390496"/>
            <a:ext cx="4064298" cy="11299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544">
                <a:solidFill>
                  <a:srgbClr val="000000"/>
                </a:solidFill>
                <a:latin typeface="Canva Student Font"/>
              </a:rPr>
              <a:t>Worksheet 3.2 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17654265" y="9522023"/>
            <a:ext cx="514648" cy="5803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FEF4F0"/>
                </a:solidFill>
                <a:latin typeface="Canva Sans"/>
              </a:rPr>
              <a:t>62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0FB143A-48E3-B66C-7BF5-1580AE707A8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518"/>
          <a:stretch/>
        </p:blipFill>
        <p:spPr>
          <a:xfrm>
            <a:off x="6167437" y="1899395"/>
            <a:ext cx="5953125" cy="822683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013D09D-596D-5735-C58F-EDC29EE7F04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2" y="-24248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4"/>
          <p:cNvSpPr txBox="1"/>
          <p:nvPr/>
        </p:nvSpPr>
        <p:spPr>
          <a:xfrm>
            <a:off x="0" y="5390496"/>
            <a:ext cx="5583590" cy="229278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544">
                <a:solidFill>
                  <a:srgbClr val="000000"/>
                </a:solidFill>
                <a:latin typeface="Canva Student Font"/>
              </a:rPr>
              <a:t>Worksheet 3.2 answers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15623C05-55FE-0923-27ED-B38BCA821FB4}"/>
              </a:ext>
            </a:extLst>
          </p:cNvPr>
          <p:cNvGrpSpPr/>
          <p:nvPr/>
        </p:nvGrpSpPr>
        <p:grpSpPr>
          <a:xfrm>
            <a:off x="6248400" y="1961997"/>
            <a:ext cx="5953125" cy="8235513"/>
            <a:chOff x="10972800" y="1826479"/>
            <a:chExt cx="5953125" cy="8226830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30420B14-7928-8845-7D96-5FD87122A01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b="518"/>
            <a:stretch/>
          </p:blipFill>
          <p:spPr>
            <a:xfrm>
              <a:off x="10972800" y="1826479"/>
              <a:ext cx="5953125" cy="8226830"/>
            </a:xfrm>
            <a:prstGeom prst="rect">
              <a:avLst/>
            </a:prstGeom>
          </p:spPr>
        </p:pic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C79A74A0-E9EE-91B1-A658-4318BE4F7614}"/>
                </a:ext>
              </a:extLst>
            </p:cNvPr>
            <p:cNvSpPr txBox="1"/>
            <p:nvPr/>
          </p:nvSpPr>
          <p:spPr>
            <a:xfrm>
              <a:off x="13182600" y="4000500"/>
              <a:ext cx="457200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5400" b="1" dirty="0">
                  <a:solidFill>
                    <a:srgbClr val="C00000"/>
                  </a:solidFill>
                </a:rPr>
                <a:t>9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4F7FDE28-E857-48F4-E797-5ED61031BF72}"/>
                </a:ext>
              </a:extLst>
            </p:cNvPr>
            <p:cNvSpPr txBox="1"/>
            <p:nvPr/>
          </p:nvSpPr>
          <p:spPr>
            <a:xfrm>
              <a:off x="13630274" y="4000500"/>
              <a:ext cx="457200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5400" b="1" dirty="0">
                  <a:solidFill>
                    <a:srgbClr val="C00000"/>
                  </a:solidFill>
                </a:rPr>
                <a:t>9</a:t>
              </a: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3787D031-3E06-5B8D-F4B5-C84562F74F0F}"/>
                </a:ext>
              </a:extLst>
            </p:cNvPr>
            <p:cNvSpPr txBox="1"/>
            <p:nvPr/>
          </p:nvSpPr>
          <p:spPr>
            <a:xfrm>
              <a:off x="14087474" y="4000500"/>
              <a:ext cx="457200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5400" b="1" dirty="0">
                  <a:solidFill>
                    <a:srgbClr val="C00000"/>
                  </a:solidFill>
                </a:rPr>
                <a:t>9</a:t>
              </a:r>
            </a:p>
          </p:txBody>
        </p:sp>
      </p:grpSp>
      <p:pic>
        <p:nvPicPr>
          <p:cNvPr id="12" name="Picture 11">
            <a:extLst>
              <a:ext uri="{FF2B5EF4-FFF2-40B4-BE49-F238E27FC236}">
                <a16:creationId xmlns:a16="http://schemas.microsoft.com/office/drawing/2014/main" id="{A278B487-BCFE-72DB-752F-246E49CB209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2" y="-24248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7873"/>
            <a:ext cx="18288000" cy="10270122"/>
          </a:xfrm>
          <a:custGeom>
            <a:avLst/>
            <a:gdLst/>
            <a:ahLst/>
            <a:cxnLst/>
            <a:rect l="l" t="t" r="r" b="b"/>
            <a:pathLst>
              <a:path w="18447268" h="12613320">
                <a:moveTo>
                  <a:pt x="0" y="0"/>
                </a:moveTo>
                <a:lnTo>
                  <a:pt x="18447268" y="0"/>
                </a:lnTo>
                <a:lnTo>
                  <a:pt x="18447268" y="12613320"/>
                </a:lnTo>
                <a:lnTo>
                  <a:pt x="0" y="1261332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6" name="TextBox 6"/>
          <p:cNvSpPr txBox="1"/>
          <p:nvPr/>
        </p:nvSpPr>
        <p:spPr>
          <a:xfrm rot="-428824">
            <a:off x="675790" y="3705688"/>
            <a:ext cx="16936420" cy="277826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0274"/>
              </a:lnSpc>
              <a:spcBef>
                <a:spcPct val="0"/>
              </a:spcBef>
            </a:pPr>
            <a:r>
              <a:rPr lang="en-US" sz="22527" spc="-1914" dirty="0">
                <a:solidFill>
                  <a:srgbClr val="FFDE59"/>
                </a:solidFill>
                <a:latin typeface="Carlsons Script"/>
              </a:rPr>
              <a:t>Congratulations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152400" y="5799283"/>
            <a:ext cx="19098021" cy="237244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8000" b="1" dirty="0">
                <a:solidFill>
                  <a:srgbClr val="C60034"/>
                </a:solidFill>
                <a:latin typeface="Canva Student Font"/>
              </a:rPr>
              <a:t>on completing the Reception </a:t>
            </a:r>
          </a:p>
          <a:p>
            <a:pPr algn="ctr">
              <a:lnSpc>
                <a:spcPts val="9162"/>
              </a:lnSpc>
            </a:pPr>
            <a:r>
              <a:rPr lang="en-US" sz="8000" b="1" dirty="0">
                <a:solidFill>
                  <a:srgbClr val="C60034"/>
                </a:solidFill>
                <a:latin typeface="Canva Student Font"/>
              </a:rPr>
              <a:t>Elastoplast Kids First Aid Programme!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7232F11-761E-21DC-0C60-ADB9F854C18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2" y="-24248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4"/>
          <p:cNvSpPr txBox="1"/>
          <p:nvPr/>
        </p:nvSpPr>
        <p:spPr>
          <a:xfrm>
            <a:off x="1279043" y="5575538"/>
            <a:ext cx="3461715" cy="11299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544" dirty="0">
                <a:solidFill>
                  <a:srgbClr val="000000"/>
                </a:solidFill>
                <a:latin typeface="Canva Student Font"/>
              </a:rPr>
              <a:t>Worksheet 1.1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17805102" y="9522023"/>
            <a:ext cx="212973" cy="5803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FEF4F0"/>
                </a:solidFill>
                <a:latin typeface="Canva Sans"/>
              </a:rPr>
              <a:t>7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02E601E-B1C8-3A74-5C1C-CF1BD3466F5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67400" y="1870137"/>
            <a:ext cx="6172200" cy="823227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F678A095-E825-E7A2-B175-1F317C191B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2" y="-24248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4"/>
          <p:cNvSpPr txBox="1"/>
          <p:nvPr/>
        </p:nvSpPr>
        <p:spPr>
          <a:xfrm>
            <a:off x="112882" y="4982251"/>
            <a:ext cx="5850519" cy="229278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544" dirty="0">
                <a:solidFill>
                  <a:srgbClr val="000000"/>
                </a:solidFill>
                <a:latin typeface="Canva Student Font"/>
              </a:rPr>
              <a:t>Worksheet 1.1</a:t>
            </a:r>
          </a:p>
          <a:p>
            <a:pPr algn="ctr">
              <a:lnSpc>
                <a:spcPts val="9162"/>
              </a:lnSpc>
            </a:pPr>
            <a:r>
              <a:rPr lang="en-US" sz="6544" dirty="0">
                <a:solidFill>
                  <a:srgbClr val="000000"/>
                </a:solidFill>
                <a:latin typeface="Canva Student Font"/>
              </a:rPr>
              <a:t>answers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17781178" y="9522023"/>
            <a:ext cx="260821" cy="5803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FEF4F0"/>
                </a:solidFill>
                <a:latin typeface="Canva Sans"/>
              </a:rPr>
              <a:t>8</a:t>
            </a: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090F4CD4-E848-B2C0-9D6D-E5E4ED6BD66F}"/>
              </a:ext>
            </a:extLst>
          </p:cNvPr>
          <p:cNvGrpSpPr/>
          <p:nvPr/>
        </p:nvGrpSpPr>
        <p:grpSpPr>
          <a:xfrm>
            <a:off x="5791200" y="1857137"/>
            <a:ext cx="6189081" cy="8269088"/>
            <a:chOff x="9841783" y="1533525"/>
            <a:chExt cx="6238875" cy="8753475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32A88F7F-299E-248D-D6BC-2CD352B04ED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841783" y="1533525"/>
              <a:ext cx="6238875" cy="8753475"/>
            </a:xfrm>
            <a:prstGeom prst="rect">
              <a:avLst/>
            </a:prstGeom>
          </p:spPr>
        </p:pic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921BF5F5-7F69-C90A-428E-15862773729D}"/>
                </a:ext>
              </a:extLst>
            </p:cNvPr>
            <p:cNvSpPr/>
            <p:nvPr/>
          </p:nvSpPr>
          <p:spPr>
            <a:xfrm>
              <a:off x="12591552" y="6096750"/>
              <a:ext cx="739339" cy="762000"/>
            </a:xfrm>
            <a:prstGeom prst="ellipse">
              <a:avLst/>
            </a:prstGeom>
            <a:noFill/>
            <a:ln w="38100">
              <a:solidFill>
                <a:srgbClr val="C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F5C283B2-9C37-5A6F-F35C-6A59284783BF}"/>
                </a:ext>
              </a:extLst>
            </p:cNvPr>
            <p:cNvSpPr/>
            <p:nvPr/>
          </p:nvSpPr>
          <p:spPr>
            <a:xfrm>
              <a:off x="10439400" y="5700774"/>
              <a:ext cx="876300" cy="932796"/>
            </a:xfrm>
            <a:prstGeom prst="ellipse">
              <a:avLst/>
            </a:prstGeom>
            <a:noFill/>
            <a:ln w="38100">
              <a:solidFill>
                <a:srgbClr val="C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E045C55E-41DB-B8A6-D0DA-FE5DEB283535}"/>
                </a:ext>
              </a:extLst>
            </p:cNvPr>
            <p:cNvSpPr/>
            <p:nvPr/>
          </p:nvSpPr>
          <p:spPr>
            <a:xfrm>
              <a:off x="11700311" y="5544954"/>
              <a:ext cx="876300" cy="932796"/>
            </a:xfrm>
            <a:prstGeom prst="ellipse">
              <a:avLst/>
            </a:prstGeom>
            <a:noFill/>
            <a:ln w="38100">
              <a:solidFill>
                <a:srgbClr val="C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6FFB9D17-8069-9144-355B-DC81E9358CDF}"/>
                </a:ext>
              </a:extLst>
            </p:cNvPr>
            <p:cNvSpPr/>
            <p:nvPr/>
          </p:nvSpPr>
          <p:spPr>
            <a:xfrm>
              <a:off x="12420600" y="9223506"/>
              <a:ext cx="1295400" cy="878907"/>
            </a:xfrm>
            <a:prstGeom prst="ellipse">
              <a:avLst/>
            </a:prstGeom>
            <a:noFill/>
            <a:ln w="38100">
              <a:solidFill>
                <a:srgbClr val="C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59B0EBEF-A460-96D6-0274-6E3448AB649F}"/>
                </a:ext>
              </a:extLst>
            </p:cNvPr>
            <p:cNvSpPr/>
            <p:nvPr/>
          </p:nvSpPr>
          <p:spPr>
            <a:xfrm>
              <a:off x="13219626" y="6155888"/>
              <a:ext cx="739339" cy="762000"/>
            </a:xfrm>
            <a:prstGeom prst="ellipse">
              <a:avLst/>
            </a:prstGeom>
            <a:noFill/>
            <a:ln w="38100">
              <a:solidFill>
                <a:srgbClr val="C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8C7FEC35-C13E-7B59-5D59-2CBD39DDA70F}"/>
                </a:ext>
              </a:extLst>
            </p:cNvPr>
            <p:cNvSpPr/>
            <p:nvPr/>
          </p:nvSpPr>
          <p:spPr>
            <a:xfrm>
              <a:off x="10972800" y="4386580"/>
              <a:ext cx="876300" cy="932796"/>
            </a:xfrm>
            <a:prstGeom prst="ellipse">
              <a:avLst/>
            </a:prstGeom>
            <a:noFill/>
            <a:ln w="38100">
              <a:solidFill>
                <a:srgbClr val="C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AAF0E493-1FE9-8FE5-1295-BFCA1D1249C6}"/>
                </a:ext>
              </a:extLst>
            </p:cNvPr>
            <p:cNvSpPr/>
            <p:nvPr/>
          </p:nvSpPr>
          <p:spPr>
            <a:xfrm>
              <a:off x="10580527" y="6747433"/>
              <a:ext cx="633452" cy="535070"/>
            </a:xfrm>
            <a:prstGeom prst="ellipse">
              <a:avLst/>
            </a:prstGeom>
            <a:noFill/>
            <a:ln w="38100">
              <a:solidFill>
                <a:srgbClr val="C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pic>
        <p:nvPicPr>
          <p:cNvPr id="18" name="Picture 17">
            <a:extLst>
              <a:ext uri="{FF2B5EF4-FFF2-40B4-BE49-F238E27FC236}">
                <a16:creationId xmlns:a16="http://schemas.microsoft.com/office/drawing/2014/main" id="{C6CC5EEC-7F04-0DA2-DFC8-64FDB2C0A04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2" y="-24248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6"/>
          <p:cNvSpPr txBox="1"/>
          <p:nvPr/>
        </p:nvSpPr>
        <p:spPr>
          <a:xfrm>
            <a:off x="17772843" y="9522023"/>
            <a:ext cx="277490" cy="5803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FEF4F0"/>
                </a:solidFill>
                <a:latin typeface="Canva Sans"/>
              </a:rPr>
              <a:t>9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2259285" y="9032466"/>
            <a:ext cx="13769430" cy="97911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7279"/>
              </a:lnSpc>
            </a:pPr>
            <a:r>
              <a:rPr lang="en-US" sz="7200" dirty="0">
                <a:solidFill>
                  <a:srgbClr val="000000"/>
                </a:solidFill>
                <a:latin typeface="Canva Student Font"/>
              </a:rPr>
              <a:t>What is happening in this unsafe situation? 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2E30705-F2FD-CA70-1829-398E9889AF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2" y="-24248"/>
            <a:ext cx="18288000" cy="2042160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0F0FD74C-9BF0-99AF-D5E1-07E285E6C3C5}"/>
              </a:ext>
            </a:extLst>
          </p:cNvPr>
          <p:cNvGrpSpPr/>
          <p:nvPr/>
        </p:nvGrpSpPr>
        <p:grpSpPr>
          <a:xfrm>
            <a:off x="3048000" y="405508"/>
            <a:ext cx="12192000" cy="8409899"/>
            <a:chOff x="3581068" y="1238201"/>
            <a:chExt cx="11125864" cy="7538451"/>
          </a:xfrm>
        </p:grpSpPr>
        <p:sp>
          <p:nvSpPr>
            <p:cNvPr id="3" name="Freeform 3"/>
            <p:cNvSpPr/>
            <p:nvPr/>
          </p:nvSpPr>
          <p:spPr>
            <a:xfrm>
              <a:off x="3581068" y="1238201"/>
              <a:ext cx="11125864" cy="7538451"/>
            </a:xfrm>
            <a:custGeom>
              <a:avLst/>
              <a:gdLst/>
              <a:ahLst/>
              <a:cxnLst/>
              <a:rect l="l" t="t" r="r" b="b"/>
              <a:pathLst>
                <a:path w="8078528" h="5998307">
                  <a:moveTo>
                    <a:pt x="0" y="0"/>
                  </a:moveTo>
                  <a:lnTo>
                    <a:pt x="8078528" y="0"/>
                  </a:lnTo>
                  <a:lnTo>
                    <a:pt x="8078528" y="5998306"/>
                  </a:lnTo>
                  <a:lnTo>
                    <a:pt x="0" y="599830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GB"/>
            </a:p>
          </p:txBody>
        </p:sp>
        <p:pic>
          <p:nvPicPr>
            <p:cNvPr id="4" name="Picture 4"/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>
            <a:xfrm>
              <a:off x="6534136" y="5475366"/>
              <a:ext cx="1238264" cy="2182734"/>
            </a:xfrm>
            <a:prstGeom prst="rect">
              <a:avLst/>
            </a:prstGeom>
          </p:spPr>
        </p:pic>
        <p:pic>
          <p:nvPicPr>
            <p:cNvPr id="5" name="Picture 5"/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>
            <a:xfrm>
              <a:off x="10896600" y="4838700"/>
              <a:ext cx="1238263" cy="3216268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d48b57fa-6a1e-44fa-835d-ed1f977cc79b" xsi:nil="true"/>
    <lcf76f155ced4ddcb4097134ff3c332f xmlns="8614494d-b474-4181-8f39-eca57e2e9d78">
      <Terms xmlns="http://schemas.microsoft.com/office/infopath/2007/PartnerControls"/>
    </lcf76f155ced4ddcb4097134ff3c332f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648AF5F149A874193A701390482A4F7" ma:contentTypeVersion="21" ma:contentTypeDescription="Create a new document." ma:contentTypeScope="" ma:versionID="1db8f6a25d14a30f0679a56d1307ef4e">
  <xsd:schema xmlns:xsd="http://www.w3.org/2001/XMLSchema" xmlns:xs="http://www.w3.org/2001/XMLSchema" xmlns:p="http://schemas.microsoft.com/office/2006/metadata/properties" xmlns:ns2="8614494d-b474-4181-8f39-eca57e2e9d78" xmlns:ns3="d48b57fa-6a1e-44fa-835d-ed1f977cc79b" targetNamespace="http://schemas.microsoft.com/office/2006/metadata/properties" ma:root="true" ma:fieldsID="2dddb56e415c374d333dfb867c50b404" ns2:_="" ns3:_="">
    <xsd:import namespace="8614494d-b474-4181-8f39-eca57e2e9d78"/>
    <xsd:import namespace="d48b57fa-6a1e-44fa-835d-ed1f977cc79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Location" minOccurs="0"/>
                <xsd:element ref="ns2:MediaServiceAutoTags" minOccurs="0"/>
                <xsd:element ref="ns3:SharedWithUsers" minOccurs="0"/>
                <xsd:element ref="ns3:SharedWithDetail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3:TaxCatchAll" minOccurs="0"/>
                <xsd:element ref="ns2:lcf76f155ced4ddcb4097134ff3c332f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614494d-b474-4181-8f39-eca57e2e9d7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1" nillable="true" ma:displayName="Location" ma:internalName="MediaServiceLocation" ma:readOnly="true">
      <xsd:simpleType>
        <xsd:restriction base="dms:Text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3d4df0dc-44d8-47fe-b539-696e2d2c1eb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48b57fa-6a1e-44fa-835d-ed1f977cc79b" elementFormDefault="qualified">
    <xsd:import namespace="http://schemas.microsoft.com/office/2006/documentManagement/types"/>
    <xsd:import namespace="http://schemas.microsoft.com/office/infopath/2007/PartnerControls"/>
    <xsd:element name="SharedWithUsers" ma:index="13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4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1" nillable="true" ma:displayName="Taxonomy Catch All Column" ma:hidden="true" ma:list="{cbeefd17-ed70-436e-ad98-7f06944d456d}" ma:internalName="TaxCatchAll" ma:showField="CatchAllData" ma:web="d48b57fa-6a1e-44fa-835d-ed1f977cc79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C729010-C24E-4381-9D73-B452E91B7C2B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2B93BABC-1C50-450C-89CB-8AF2CE4A9DB2}">
  <ds:schemaRefs>
    <ds:schemaRef ds:uri="d48b57fa-6a1e-44fa-835d-ed1f977cc79b"/>
    <ds:schemaRef ds:uri="http://schemas.openxmlformats.org/package/2006/metadata/core-properties"/>
    <ds:schemaRef ds:uri="http://purl.org/dc/terms/"/>
    <ds:schemaRef ds:uri="http://www.w3.org/XML/1998/namespace"/>
    <ds:schemaRef ds:uri="http://purl.org/dc/elements/1.1/"/>
    <ds:schemaRef ds:uri="http://purl.org/dc/dcmitype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8614494d-b474-4181-8f39-eca57e2e9d78"/>
  </ds:schemaRefs>
</ds:datastoreItem>
</file>

<file path=customXml/itemProps3.xml><?xml version="1.0" encoding="utf-8"?>
<ds:datastoreItem xmlns:ds="http://schemas.openxmlformats.org/officeDocument/2006/customXml" ds:itemID="{AF9B4331-209C-4413-A6B7-532A09D555F0}"/>
</file>

<file path=docProps/app.xml><?xml version="1.0" encoding="utf-8"?>
<Properties xmlns="http://schemas.openxmlformats.org/officeDocument/2006/extended-properties" xmlns:vt="http://schemas.openxmlformats.org/officeDocument/2006/docPropsVTypes">
  <TotalTime>328</TotalTime>
  <Words>817</Words>
  <Application>Microsoft Office PowerPoint</Application>
  <PresentationFormat>Custom</PresentationFormat>
  <Paragraphs>146</Paragraphs>
  <Slides>62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62</vt:i4>
      </vt:variant>
    </vt:vector>
  </HeadingPairs>
  <TitlesOfParts>
    <vt:vector size="73" baseType="lpstr">
      <vt:lpstr>Garet ExtraBold</vt:lpstr>
      <vt:lpstr>Canva Student Font</vt:lpstr>
      <vt:lpstr>Benedict</vt:lpstr>
      <vt:lpstr>Canva Sans Bold</vt:lpstr>
      <vt:lpstr>Garet ExtraBold Bold</vt:lpstr>
      <vt:lpstr>Bebas Neue Bold</vt:lpstr>
      <vt:lpstr>Canva Sans</vt:lpstr>
      <vt:lpstr>Arial</vt:lpstr>
      <vt:lpstr>Calibri</vt:lpstr>
      <vt:lpstr>Carlsons Script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Kindy - First Aid</dc:title>
  <dc:creator>Grinkeviciute, Erika /BDF BHX</dc:creator>
  <cp:lastModifiedBy>Grinkeviciute, Erika /BDF BHX</cp:lastModifiedBy>
  <cp:revision>5</cp:revision>
  <dcterms:created xsi:type="dcterms:W3CDTF">2006-08-16T00:00:00Z</dcterms:created>
  <dcterms:modified xsi:type="dcterms:W3CDTF">2025-04-11T10:19:48Z</dcterms:modified>
  <dc:identifier>DAFrAP52rVA</dc:identifie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0x0101009648AF5F149A874193A701390482A4F7</vt:lpwstr>
  </property>
  <property fmtid="{D5CDD505-2E9C-101B-9397-08002B2CF9AE}" pid="3" name="MediaServiceImageTags">
    <vt:lpwstr/>
  </property>
</Properties>
</file>